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67"/>
  </p:notesMasterIdLst>
  <p:handoutMasterIdLst>
    <p:handoutMasterId r:id="rId6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0899" autoAdjust="0"/>
  </p:normalViewPr>
  <p:slideViewPr>
    <p:cSldViewPr>
      <p:cViewPr varScale="1">
        <p:scale>
          <a:sx n="115" d="100"/>
          <a:sy n="115" d="100"/>
        </p:scale>
        <p:origin x="1698" y="10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72"/>
      </p:cViewPr>
      <p:guideLst>
        <p:guide orient="horz" pos="2880"/>
        <p:guide pos="215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2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16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0417"/>
            <a:ext cx="9144000" cy="6858000"/>
          </a:xfrm>
          <a:prstGeom prst="rect">
            <a:avLst/>
          </a:prstGeom>
          <a:solidFill>
            <a:srgbClr val="E9552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lt1"/>
          </a:solidFill>
          <a:ln w="53975">
            <a:solidFill>
              <a:srgbClr val="E9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3677407" y="1193046"/>
            <a:ext cx="1789185" cy="660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1916705" y="2002726"/>
            <a:ext cx="5725085" cy="79620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2591780" y="3098923"/>
            <a:ext cx="6066315" cy="3255401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7562E"/>
          </a:solidFill>
          <a:ln>
            <a:solidFill>
              <a:schemeClr val="accent2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 rot="319573">
            <a:off x="680756" y="4293096"/>
            <a:ext cx="506868" cy="5125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B0E5D8-792B-CA4B-129F-0860DD393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673415"/>
            <a:ext cx="5159674" cy="3048573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531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552E"/>
                </a:solidFill>
                <a:effectLst/>
                <a:latin typeface="HY견고딕"/>
                <a:ea typeface="HY견고딕"/>
                <a:cs typeface="Tahoma"/>
              </a:rPr>
              <a:t>목차</a:t>
            </a:r>
            <a:endParaRPr kumimoji="0" lang="ko-KR" altLang="en-US" sz="4400" b="0" spc="-150" baseline="0">
              <a:solidFill>
                <a:srgbClr val="E9552E"/>
              </a:solidFill>
              <a:latin typeface="HY견고딕"/>
              <a:ea typeface="HY견고딕"/>
              <a:cs typeface="Tahom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9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_사용자 지정 레이아웃" preserve="1" userDrawn="1">
  <p:cSld name="1_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531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552E"/>
                </a:solidFill>
                <a:effectLst/>
                <a:latin typeface="HY견고딕"/>
                <a:ea typeface="HY견고딕"/>
                <a:cs typeface="Tahoma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/>
              <a:buChar char="•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9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9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본문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/ 67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6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rgbClr val="EA5631"/>
          </a:solidFill>
          <a:ln w="22225" algn="ctr">
            <a:noFill/>
            <a:miter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0" name="텍스트 개체 틀 2"/>
          <p:cNvSpPr>
            <a:spLocks noGrp="1"/>
          </p:cNvSpPr>
          <p:nvPr>
            <p:ph idx="1" hasCustomPrompt="1"/>
          </p:nvPr>
        </p:nvSpPr>
        <p:spPr>
          <a:xfrm>
            <a:off x="611561" y="774420"/>
            <a:ext cx="8280919" cy="56249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57040" indent="-25704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37361"/>
              </a:buClr>
              <a:buSzPct val="100000"/>
              <a:buFont typeface="한컴바탕"/>
              <a:buChar char="■"/>
              <a:defRPr sz="1800">
                <a:solidFill>
                  <a:srgbClr val="000000"/>
                </a:solidFill>
              </a:defRPr>
            </a:lvl1pPr>
            <a:lvl2pPr marL="685680" indent="-22848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solidFill>
                  <a:srgbClr val="000000"/>
                </a:solidFill>
              </a:defRPr>
            </a:lvl3pPr>
          </a:lstStyle>
          <a:p>
            <a:pPr lvl="0">
              <a:defRPr/>
            </a:pPr>
            <a:r>
              <a:rPr lang="ko-KR" altLang="en-US" dirty="0"/>
              <a:t> 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 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7436021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8506"/>
            <a:ext cx="9162510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53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5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8526" y="773705"/>
            <a:ext cx="8603954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45720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None/>
              <a:tabLst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982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marL="627063" marR="0" lvl="1" indent="-169863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5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160661" y="5645666"/>
            <a:ext cx="1731819" cy="288636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 userDrawn="1"/>
        </p:nvSpPr>
        <p:spPr>
          <a:xfrm>
            <a:off x="1476375" y="2565400"/>
            <a:ext cx="5975945" cy="1309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ko-KR" sz="8000" b="1" dirty="0">
                <a:solidFill>
                  <a:srgbClr val="E7562E"/>
                </a:solidFill>
                <a:latin typeface="Arial Black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E7562E"/>
                </a:solidFill>
                <a:latin typeface="Arial Black"/>
                <a:ea typeface="+mn-ea"/>
              </a:rPr>
              <a:t> you!</a:t>
            </a:r>
            <a:endParaRPr lang="ko-KR" altLang="en-US" sz="8000" b="1" dirty="0">
              <a:solidFill>
                <a:srgbClr val="E7562E"/>
              </a:solidFill>
              <a:latin typeface="Arial Black"/>
              <a:ea typeface="+mn-ea"/>
            </a:endParaRPr>
          </a:p>
        </p:txBody>
      </p:sp>
      <p:sp>
        <p:nvSpPr>
          <p:cNvPr id="12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E7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>
          <a:xfrm>
            <a:off x="3147060" y="6309320"/>
            <a:ext cx="2687954" cy="430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All rights reserved.</a:t>
            </a:r>
            <a:endParaRPr lang="ko-KR" altLang="ko-KR" sz="1100" b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h01_JAVA 들여다보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84" r:id="rId6"/>
    <p:sldLayoutId id="2147483741" r:id="rId7"/>
    <p:sldLayoutId id="2147483742" r:id="rId8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맑은 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E37D05-C5F3-E59C-B391-B391259DE0C2}"/>
              </a:ext>
            </a:extLst>
          </p:cNvPr>
          <p:cNvSpPr/>
          <p:nvPr/>
        </p:nvSpPr>
        <p:spPr bwMode="auto">
          <a:xfrm>
            <a:off x="3747431" y="836712"/>
            <a:ext cx="5063053" cy="132343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eaLnBrk="1" latinLnBrk="1" hangingPunct="1">
              <a:defRPr/>
            </a:pPr>
            <a:r>
              <a:rPr kumimoji="1" lang="ko-KR" altLang="en-US" sz="4000" b="1" kern="1200" spc="-150" dirty="0" smtClean="0">
                <a:latin typeface="+mj-ea"/>
                <a:ea typeface="+mj-ea"/>
              </a:rPr>
              <a:t>스프링 </a:t>
            </a:r>
            <a:r>
              <a:rPr kumimoji="1" lang="en-US" altLang="ko-KR" sz="4000" b="1" kern="1200" spc="-150" dirty="0">
                <a:latin typeface="+mj-ea"/>
                <a:ea typeface="+mj-ea"/>
              </a:rPr>
              <a:t>MVC</a:t>
            </a:r>
            <a:r>
              <a:rPr kumimoji="1" lang="ko-KR" altLang="en-US" sz="4000" b="1" kern="1200" spc="-150" dirty="0">
                <a:latin typeface="+mj-ea"/>
                <a:ea typeface="+mj-ea"/>
              </a:rPr>
              <a:t>를 이용한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ko-KR" altLang="en-US" sz="4000" b="1" spc="-150" dirty="0">
                <a:latin typeface="+mj-ea"/>
                <a:ea typeface="+mj-ea"/>
              </a:rPr>
              <a:t>웹 서비스 프로젝트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46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B138-282A-F539-2FA2-5A70F5DD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 </a:t>
            </a:r>
            <a:r>
              <a:rPr lang="ko-KR" altLang="en-US" dirty="0"/>
              <a:t>실행 및 환경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7EC2-6118-5849-F23C-CCBB8417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 </a:t>
            </a:r>
            <a:r>
              <a:rPr lang="ko-KR" altLang="en-US" dirty="0"/>
              <a:t>환경 설정</a:t>
            </a:r>
          </a:p>
          <a:p>
            <a:pPr lvl="1"/>
            <a:r>
              <a:rPr lang="en-US" altLang="ko-KR" dirty="0"/>
              <a:t>3. [Web]-[HTML Files]</a:t>
            </a:r>
            <a:r>
              <a:rPr lang="ko-KR" altLang="en-US" dirty="0"/>
              <a:t>에서도 인코딩을 ‘</a:t>
            </a:r>
            <a:r>
              <a:rPr lang="en-US" altLang="ko-KR" dirty="0"/>
              <a:t>ISO 10646/Unicode(UTF-8)’</a:t>
            </a:r>
            <a:r>
              <a:rPr lang="ko-KR" altLang="en-US" dirty="0"/>
              <a:t>로 변경하고 </a:t>
            </a:r>
            <a:r>
              <a:rPr lang="en-US" altLang="ko-KR" dirty="0"/>
              <a:t>&lt;Apply&gt;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en-US" altLang="ko-KR" dirty="0"/>
              <a:t>4. [Web]-[JSP Files]</a:t>
            </a:r>
            <a:r>
              <a:rPr lang="ko-KR" altLang="en-US" dirty="0"/>
              <a:t>의 인코딩도 ‘</a:t>
            </a:r>
            <a:r>
              <a:rPr lang="en-US" altLang="ko-KR" dirty="0"/>
              <a:t>ISO 10646/Unicode(UTF-8)’</a:t>
            </a:r>
            <a:r>
              <a:rPr lang="ko-KR" altLang="en-US" dirty="0"/>
              <a:t>로 변경하고 </a:t>
            </a:r>
            <a:r>
              <a:rPr lang="en-US" altLang="ko-KR" dirty="0"/>
              <a:t>&lt;Apply and Close&gt; </a:t>
            </a:r>
            <a:r>
              <a:rPr lang="ko-KR" altLang="en-US" dirty="0"/>
              <a:t>버튼을 클릭해 창 닫기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62975" y="3057210"/>
            <a:ext cx="7818050" cy="3536737"/>
            <a:chOff x="1086513" y="3057210"/>
            <a:chExt cx="7818050" cy="35367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0386DF-5B42-EFAF-6199-F258EDF1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6513" y="3057210"/>
              <a:ext cx="3806471" cy="347042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3E635-881C-405E-12F2-E1755822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0994" y="3057210"/>
              <a:ext cx="3873569" cy="3536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7513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45655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웹 서버 </a:t>
            </a:r>
            <a:r>
              <a:rPr lang="ko-KR" altLang="en-US" dirty="0" err="1"/>
              <a:t>톰캣</a:t>
            </a:r>
            <a:r>
              <a:rPr lang="ko-KR" altLang="en-US" dirty="0"/>
              <a:t> 설치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91418788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058EF-39F8-E36A-7BFD-E4491CEC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4EA31-4BF7-22EF-8F0D-8A50B5B4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en-US" altLang="ko-KR" dirty="0"/>
              <a:t>(Tomcat) </a:t>
            </a:r>
          </a:p>
          <a:p>
            <a:pPr lvl="1"/>
            <a:r>
              <a:rPr lang="ko-KR" altLang="en-US" dirty="0"/>
              <a:t>웹 서비스를 </a:t>
            </a:r>
            <a:r>
              <a:rPr lang="ko-KR" altLang="en-US"/>
              <a:t>실행하기 위해서 필요한 웹 서버</a:t>
            </a:r>
            <a:endParaRPr lang="en-US" altLang="ko-KR"/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id="{5709CB87-FF7D-89C0-DDD4-749CAE5BC172}"/>
              </a:ext>
            </a:extLst>
          </p:cNvPr>
          <p:cNvGrpSpPr/>
          <p:nvPr/>
        </p:nvGrpSpPr>
        <p:grpSpPr>
          <a:xfrm>
            <a:off x="769078" y="2209268"/>
            <a:ext cx="7605845" cy="2659891"/>
            <a:chOff x="769077" y="3609020"/>
            <a:chExt cx="7605845" cy="908555"/>
          </a:xfrm>
        </p:grpSpPr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F3FB7A1C-D40F-5FBA-16CE-4235BFCAA66F}"/>
                </a:ext>
              </a:extLst>
            </p:cNvPr>
            <p:cNvSpPr/>
            <p:nvPr/>
          </p:nvSpPr>
          <p:spPr>
            <a:xfrm>
              <a:off x="769077" y="3609020"/>
              <a:ext cx="7605845" cy="908555"/>
            </a:xfrm>
            <a:prstGeom prst="rect">
              <a:avLst/>
            </a:prstGeom>
            <a:solidFill>
              <a:srgbClr val="F8EFE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D425AC-C9E9-EA16-D936-223EBF4A3919}"/>
                </a:ext>
              </a:extLst>
            </p:cNvPr>
            <p:cNvSpPr txBox="1"/>
            <p:nvPr/>
          </p:nvSpPr>
          <p:spPr>
            <a:xfrm>
              <a:off x="1039106" y="3663453"/>
              <a:ext cx="7065785" cy="820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 b="1" dirty="0"/>
                <a:t>&lt;</a:t>
              </a:r>
              <a:r>
                <a:rPr lang="ko-KR" altLang="en-US" sz="1500" b="1" dirty="0"/>
                <a:t>여기서 잠깐</a:t>
              </a:r>
              <a:r>
                <a:rPr lang="en-US" altLang="ko-KR" sz="1500" b="1" dirty="0"/>
                <a:t>!&gt;</a:t>
              </a:r>
              <a:r>
                <a:rPr lang="ko-KR" altLang="en-US" sz="1500" b="1" dirty="0"/>
                <a:t> </a:t>
              </a:r>
              <a:r>
                <a:rPr lang="ko-KR" altLang="en-US" sz="1500" b="1" dirty="0" err="1"/>
                <a:t>톰캣은</a:t>
              </a:r>
              <a:r>
                <a:rPr lang="ko-KR" altLang="en-US" sz="1500" b="1" dirty="0"/>
                <a:t> 웹 컨테이너입니다</a:t>
              </a:r>
              <a:r>
                <a:rPr lang="en-US" altLang="ko-KR" sz="1500" b="1" dirty="0"/>
                <a:t>.</a:t>
              </a:r>
            </a:p>
            <a:p>
              <a:pPr>
                <a:defRPr/>
              </a:pPr>
              <a:endParaRPr lang="en-US" altLang="ko-KR" sz="1500" b="1" dirty="0"/>
            </a:p>
            <a:p>
              <a:pPr>
                <a:defRPr/>
              </a:pPr>
              <a:r>
                <a:rPr lang="ko-KR" altLang="en-US" sz="1500" dirty="0"/>
                <a:t>우리는 바로 앞에서 웹 서비스를 실행하기 위해 필요한 웹 서버 </a:t>
              </a:r>
              <a:r>
                <a:rPr lang="ko-KR" altLang="en-US" sz="1500" dirty="0" err="1"/>
                <a:t>톰캣을</a:t>
              </a:r>
              <a:r>
                <a:rPr lang="ko-KR" altLang="en-US" sz="1500" dirty="0"/>
                <a:t> 설치한다고 했습니다</a:t>
              </a:r>
              <a:r>
                <a:rPr lang="en-US" altLang="ko-KR" sz="1500" dirty="0"/>
                <a:t>. </a:t>
              </a:r>
              <a:r>
                <a:rPr lang="ko-KR" altLang="en-US" sz="1500" dirty="0"/>
                <a:t>하지만 좀 더 명확히 말하면 </a:t>
              </a:r>
              <a:r>
                <a:rPr lang="ko-KR" altLang="en-US" sz="1500" dirty="0" err="1"/>
                <a:t>톰캣은</a:t>
              </a:r>
              <a:r>
                <a:rPr lang="ko-KR" altLang="en-US" sz="1500" dirty="0"/>
                <a:t> 웹 서버가 아닌 웹 컨테이너입니다</a:t>
              </a:r>
              <a:r>
                <a:rPr lang="en-US" altLang="ko-KR" sz="1500" dirty="0"/>
                <a:t>. </a:t>
              </a:r>
            </a:p>
            <a:p>
              <a:pPr>
                <a:defRPr/>
              </a:pPr>
              <a:endParaRPr lang="en-US" altLang="ko-KR" sz="1500" dirty="0"/>
            </a:p>
            <a:p>
              <a:pPr>
                <a:defRPr/>
              </a:pPr>
              <a:r>
                <a:rPr lang="ko-KR" altLang="en-US" sz="1500" dirty="0"/>
                <a:t>웹 컨테이너는 웹 애플리케이션에 필요한 다양한 웹 컴포넌트를 실행할 수 있는 것을 의미합니다</a:t>
              </a:r>
              <a:r>
                <a:rPr lang="en-US" altLang="ko-KR" sz="1500" dirty="0"/>
                <a:t>. </a:t>
              </a:r>
              <a:r>
                <a:rPr lang="ko-KR" altLang="en-US" sz="1500" dirty="0"/>
                <a:t>실무에서는 웹 서버와 웹 컨테이너를 각각 이용하지만</a:t>
              </a:r>
              <a:r>
                <a:rPr lang="en-US" altLang="ko-KR" sz="1500" dirty="0"/>
                <a:t>, </a:t>
              </a:r>
              <a:r>
                <a:rPr lang="ko-KR" altLang="en-US" sz="1500" dirty="0" err="1"/>
                <a:t>톰캣의</a:t>
              </a:r>
              <a:r>
                <a:rPr lang="ko-KR" altLang="en-US" sz="1500" dirty="0"/>
                <a:t> 경우 웹 서버와 웹 컨테이너의 역할을 모두 갖추고 있으므로 학습용 웹 애플리케이션을 실행하기 위해서는 </a:t>
              </a:r>
              <a:r>
                <a:rPr lang="ko-KR" altLang="en-US" sz="1500" dirty="0" err="1"/>
                <a:t>톰캣만으로도</a:t>
              </a:r>
              <a:r>
                <a:rPr lang="ko-KR" altLang="en-US" sz="1500" dirty="0"/>
                <a:t> 충분합니다</a:t>
              </a:r>
              <a:r>
                <a:rPr lang="en-US" altLang="ko-KR" sz="1500" dirty="0"/>
                <a:t>.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2812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68AF8-F3C6-E17E-7191-EC8EA28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F254D-F88E-F685-8E7C-2E11925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 err="1"/>
              <a:t>톰캣을</a:t>
            </a:r>
            <a:r>
              <a:rPr lang="ko-KR" altLang="en-US" dirty="0"/>
              <a:t> 다운로드하기 위해 아파치 </a:t>
            </a:r>
            <a:r>
              <a:rPr lang="ko-KR" altLang="en-US" dirty="0" err="1"/>
              <a:t>톰캣</a:t>
            </a:r>
            <a:r>
              <a:rPr lang="ko-KR" altLang="en-US" dirty="0"/>
              <a:t> 홈페이지</a:t>
            </a:r>
            <a:r>
              <a:rPr lang="en-US" altLang="ko-KR" dirty="0"/>
              <a:t>(https://tomcat.apache.org/ )</a:t>
            </a:r>
            <a:r>
              <a:rPr lang="ko-KR" altLang="en-US" dirty="0"/>
              <a:t>에 접속한 후 왼쪽 메뉴에서 </a:t>
            </a:r>
            <a:r>
              <a:rPr lang="en-US" altLang="ko-KR" dirty="0"/>
              <a:t>Tomcat 9.0</a:t>
            </a:r>
            <a:r>
              <a:rPr lang="ko-KR" altLang="en-US"/>
              <a:t>을 클릭</a:t>
            </a:r>
            <a:endParaRPr lang="ko-KR" altLang="en-US" dirty="0"/>
          </a:p>
        </p:txBody>
      </p:sp>
      <p:pic>
        <p:nvPicPr>
          <p:cNvPr id="5" name="그림 4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4FEE55AD-DBAE-8C45-08C8-A8B9543B8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76" y="2213865"/>
            <a:ext cx="5529847" cy="35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34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68AF8-F3C6-E17E-7191-EC8EA28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F254D-F88E-F685-8E7C-2E11925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/>
              <a:t>스크롤하여 </a:t>
            </a:r>
            <a:r>
              <a:rPr lang="en-US" altLang="ko-KR" dirty="0"/>
              <a:t>9.0.73</a:t>
            </a:r>
            <a:r>
              <a:rPr lang="ko-KR" altLang="en-US" dirty="0"/>
              <a:t>의 </a:t>
            </a:r>
            <a:r>
              <a:rPr lang="en-US" altLang="ko-KR"/>
              <a:t>Core </a:t>
            </a:r>
            <a:r>
              <a:rPr lang="ko-KR" altLang="en-US"/>
              <a:t>항목의 </a:t>
            </a:r>
            <a:r>
              <a:rPr lang="en-US" altLang="ko-KR" dirty="0"/>
              <a:t>zip</a:t>
            </a:r>
            <a:r>
              <a:rPr lang="ko-KR" altLang="en-US" dirty="0"/>
              <a:t>을 클릭하여 다음 경로</a:t>
            </a:r>
            <a:r>
              <a:rPr lang="en-US" altLang="ko-KR" dirty="0"/>
              <a:t>(C:\</a:t>
            </a:r>
            <a:r>
              <a:rPr lang="en-US" altLang="ko-KR" dirty="0" err="1"/>
              <a:t>springMVC_STS</a:t>
            </a:r>
            <a:r>
              <a:rPr lang="en-US" altLang="ko-KR" dirty="0"/>
              <a:t>\download)</a:t>
            </a:r>
            <a:r>
              <a:rPr lang="ko-KR" altLang="en-US" dirty="0"/>
              <a:t>에 다운로드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다운로드한 </a:t>
            </a:r>
            <a:r>
              <a:rPr lang="en-US" altLang="ko-KR" dirty="0"/>
              <a:t>apache-tomcat-9.0.73.zip </a:t>
            </a:r>
            <a:r>
              <a:rPr lang="ko-KR" altLang="en-US" dirty="0"/>
              <a:t>파일을 </a:t>
            </a:r>
            <a:r>
              <a:rPr lang="ko-KR" altLang="en-US"/>
              <a:t>압축 해제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톰캣은 </a:t>
            </a:r>
            <a:r>
              <a:rPr lang="en-US" altLang="ko-KR" dirty="0"/>
              <a:t>zip </a:t>
            </a:r>
            <a:r>
              <a:rPr lang="ko-KR" altLang="en-US" dirty="0"/>
              <a:t>파일을 다운로드하고</a:t>
            </a:r>
            <a:r>
              <a:rPr lang="en-US" altLang="ko-KR" dirty="0"/>
              <a:t>, </a:t>
            </a:r>
            <a:r>
              <a:rPr lang="ko-KR" altLang="en-US" dirty="0"/>
              <a:t>압축을 해제하는 것만으로 사용할 </a:t>
            </a:r>
            <a:r>
              <a:rPr lang="ko-KR" altLang="en-US"/>
              <a:t>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E55AD-DBAE-8C45-08C8-A8B9543B8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3023955"/>
            <a:ext cx="5529847" cy="29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7674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68AF8-F3C6-E17E-7191-EC8EA285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톰캣</a:t>
            </a:r>
            <a:r>
              <a:rPr lang="ko-KR" altLang="en-US" dirty="0"/>
              <a:t> 설치하기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F9C47B-FA7A-4D0F-9D7D-8E8B07C187B7}"/>
              </a:ext>
            </a:extLst>
          </p:cNvPr>
          <p:cNvGrpSpPr/>
          <p:nvPr/>
        </p:nvGrpSpPr>
        <p:grpSpPr>
          <a:xfrm>
            <a:off x="769077" y="1581496"/>
            <a:ext cx="7605845" cy="3695008"/>
            <a:chOff x="769078" y="2209269"/>
            <a:chExt cx="7605845" cy="3695008"/>
          </a:xfrm>
        </p:grpSpPr>
        <p:grpSp>
          <p:nvGrpSpPr>
            <p:cNvPr id="4" name="그룹 4">
              <a:extLst>
                <a:ext uri="{FF2B5EF4-FFF2-40B4-BE49-F238E27FC236}">
                  <a16:creationId xmlns:a16="http://schemas.microsoft.com/office/drawing/2014/main" id="{951D9CA6-FA55-FBFF-DF93-BF187930D2CD}"/>
                </a:ext>
              </a:extLst>
            </p:cNvPr>
            <p:cNvGrpSpPr/>
            <p:nvPr/>
          </p:nvGrpSpPr>
          <p:grpSpPr>
            <a:xfrm>
              <a:off x="769078" y="2209269"/>
              <a:ext cx="7605845" cy="3695008"/>
              <a:chOff x="769077" y="3609020"/>
              <a:chExt cx="7605845" cy="1262126"/>
            </a:xfrm>
          </p:grpSpPr>
          <p:sp>
            <p:nvSpPr>
              <p:cNvPr id="6" name="직사각형 6">
                <a:extLst>
                  <a:ext uri="{FF2B5EF4-FFF2-40B4-BE49-F238E27FC236}">
                    <a16:creationId xmlns:a16="http://schemas.microsoft.com/office/drawing/2014/main" id="{5142F0D4-732D-857B-C8DC-E0156D2F1C7A}"/>
                  </a:ext>
                </a:extLst>
              </p:cNvPr>
              <p:cNvSpPr/>
              <p:nvPr/>
            </p:nvSpPr>
            <p:spPr>
              <a:xfrm>
                <a:off x="769077" y="3609020"/>
                <a:ext cx="7605845" cy="1262126"/>
              </a:xfrm>
              <a:prstGeom prst="rect">
                <a:avLst/>
              </a:prstGeom>
              <a:solidFill>
                <a:srgbClr val="F8EFED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12BCBFC6-8F6F-51BC-C5D2-EFD03786C981}"/>
                  </a:ext>
                </a:extLst>
              </p:cNvPr>
              <p:cNvSpPr txBox="1"/>
              <p:nvPr/>
            </p:nvSpPr>
            <p:spPr>
              <a:xfrm>
                <a:off x="1039106" y="3663453"/>
                <a:ext cx="7065785" cy="557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500" b="1" dirty="0"/>
                  <a:t>&lt;</a:t>
                </a:r>
                <a:r>
                  <a:rPr lang="ko-KR" altLang="en-US" sz="1500" b="1" dirty="0"/>
                  <a:t>여기서 잠깐</a:t>
                </a:r>
                <a:r>
                  <a:rPr lang="en-US" altLang="ko-KR" sz="1500" b="1" dirty="0"/>
                  <a:t>!&gt;</a:t>
                </a:r>
              </a:p>
              <a:p>
                <a:pPr>
                  <a:defRPr/>
                </a:pPr>
                <a:endParaRPr lang="en-US" altLang="ko-KR" sz="1500" b="1" dirty="0"/>
              </a:p>
              <a:p>
                <a:pPr>
                  <a:defRPr/>
                </a:pPr>
                <a:r>
                  <a:rPr lang="ko-KR" altLang="en-US" sz="1400" dirty="0"/>
                  <a:t>앞으로 웹 서버의 경로는 </a:t>
                </a:r>
                <a:r>
                  <a:rPr lang="en-US" altLang="ko-KR" sz="1400" dirty="0"/>
                  <a:t>zip </a:t>
                </a:r>
                <a:r>
                  <a:rPr lang="ko-KR" altLang="en-US" sz="1400" dirty="0"/>
                  <a:t>파일을 압축 해제한 경로로 다음과 같습니다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다음 경로에 다음과 같은 폴더와 파일이 있는지 확인합니다</a:t>
                </a:r>
                <a:r>
                  <a:rPr lang="en-US" altLang="ko-KR" sz="1400" dirty="0"/>
                  <a:t>.</a:t>
                </a:r>
              </a:p>
              <a:p>
                <a:pPr>
                  <a:defRPr/>
                </a:pP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400" dirty="0"/>
                  <a:t>웹 서버 경로 </a:t>
                </a:r>
                <a:r>
                  <a:rPr lang="en-US" altLang="ko-KR" sz="1400" dirty="0"/>
                  <a:t>: C:\springMVC_STS\download\apache-tomcat-9.0.73\apache-tomcat-9.0.73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244CC8-0969-B7DA-C078-FB4F8C12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6741" y="4100462"/>
              <a:ext cx="5610518" cy="1703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9875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</a:t>
            </a:r>
            <a:endParaRPr lang="en-US" altLang="ko-KR" dirty="0"/>
          </a:p>
          <a:p>
            <a:pPr lvl="1"/>
            <a:r>
              <a:rPr lang="en-US" altLang="ko-KR" dirty="0"/>
              <a:t>1. [Servers] </a:t>
            </a:r>
            <a:r>
              <a:rPr lang="ko-KR" altLang="en-US" dirty="0"/>
              <a:t>탭에 이미 등록되어 있는 </a:t>
            </a:r>
            <a:r>
              <a:rPr lang="en-US" altLang="ko-KR" dirty="0"/>
              <a:t>VMware </a:t>
            </a:r>
            <a:r>
              <a:rPr lang="en-US" altLang="ko-KR" dirty="0" err="1"/>
              <a:t>tc</a:t>
            </a:r>
            <a:r>
              <a:rPr lang="en-US" altLang="ko-KR" dirty="0"/>
              <a:t> </a:t>
            </a:r>
            <a:r>
              <a:rPr lang="ko-KR" altLang="en-US"/>
              <a:t>서버를 삭제</a:t>
            </a:r>
            <a:endParaRPr lang="en-US" altLang="ko-KR"/>
          </a:p>
          <a:p>
            <a:pPr lvl="2"/>
            <a:r>
              <a:rPr lang="en-US" altLang="ko-KR"/>
              <a:t>STS </a:t>
            </a:r>
            <a:r>
              <a:rPr lang="ko-KR" altLang="en-US" dirty="0"/>
              <a:t>창 왼쪽 하단의 </a:t>
            </a:r>
            <a:r>
              <a:rPr lang="en-US" altLang="ko-KR" dirty="0"/>
              <a:t>[Servers] </a:t>
            </a:r>
            <a:r>
              <a:rPr lang="ko-KR" altLang="en-US" dirty="0"/>
              <a:t>탭에 있는 </a:t>
            </a:r>
            <a:r>
              <a:rPr lang="en-US" altLang="ko-KR" dirty="0"/>
              <a:t>VMware </a:t>
            </a:r>
            <a:r>
              <a:rPr lang="en-US" altLang="ko-KR" dirty="0" err="1"/>
              <a:t>tc</a:t>
            </a:r>
            <a:r>
              <a:rPr lang="en-US" altLang="ko-KR" dirty="0"/>
              <a:t> Server Developer Edition</a:t>
            </a:r>
            <a:r>
              <a:rPr lang="ko-KR" altLang="en-US" dirty="0"/>
              <a:t>에서 마우스 오른쪽 버튼을 클릭하여 </a:t>
            </a:r>
            <a:r>
              <a:rPr lang="en-US" altLang="ko-KR" dirty="0"/>
              <a:t>[</a:t>
            </a:r>
            <a:r>
              <a:rPr lang="en-US" altLang="ko-KR"/>
              <a:t>Delete]</a:t>
            </a:r>
            <a:r>
              <a:rPr lang="ko-KR" altLang="en-US"/>
              <a:t>를 클릭</a:t>
            </a:r>
            <a:endParaRPr lang="ko-KR" altLang="en-US" dirty="0"/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0F5AB86-E298-F609-436F-281F7CF0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46" y="2618910"/>
            <a:ext cx="5399733" cy="33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80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새로운 서버</a:t>
            </a:r>
            <a:r>
              <a:rPr lang="en-US" altLang="ko-KR" dirty="0"/>
              <a:t>(Tomcat)</a:t>
            </a:r>
            <a:r>
              <a:rPr lang="ko-KR" altLang="en-US" dirty="0"/>
              <a:t>를 등록하기 위해 </a:t>
            </a:r>
            <a:r>
              <a:rPr lang="en-US" altLang="ko-KR" dirty="0"/>
              <a:t>STS </a:t>
            </a:r>
            <a:r>
              <a:rPr lang="ko-KR" altLang="en-US" dirty="0"/>
              <a:t>창 왼쪽 하단에 보이는 ‘</a:t>
            </a:r>
            <a:r>
              <a:rPr lang="en-US" altLang="ko-KR" dirty="0"/>
              <a:t>Click this link to create a new server.’</a:t>
            </a:r>
            <a:r>
              <a:rPr lang="ko-KR" altLang="en-US" dirty="0"/>
              <a:t>를 클릭하면</a:t>
            </a:r>
            <a:r>
              <a:rPr lang="en-US" altLang="ko-KR" dirty="0"/>
              <a:t>, </a:t>
            </a:r>
            <a:r>
              <a:rPr lang="ko-KR" altLang="en-US" dirty="0"/>
              <a:t>서버를 선택할 수 </a:t>
            </a:r>
            <a:r>
              <a:rPr lang="ko-KR" altLang="en-US"/>
              <a:t>있는 창이 열림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en-US" altLang="ko-KR" dirty="0"/>
              <a:t>New Server] </a:t>
            </a:r>
            <a:r>
              <a:rPr lang="ko-KR" altLang="en-US" dirty="0"/>
              <a:t>창에서 </a:t>
            </a:r>
            <a:r>
              <a:rPr lang="en-US" altLang="ko-KR" dirty="0"/>
              <a:t>[Apache] </a:t>
            </a:r>
            <a:r>
              <a:rPr lang="ko-KR" altLang="en-US" dirty="0"/>
              <a:t>폴더를 클릭하고 ‘</a:t>
            </a:r>
            <a:r>
              <a:rPr lang="en-US" altLang="ko-KR" dirty="0"/>
              <a:t>Tomcat v9.0 Server’</a:t>
            </a:r>
            <a:r>
              <a:rPr lang="ko-KR" altLang="en-US" dirty="0"/>
              <a:t>를 선택하여 </a:t>
            </a:r>
            <a:r>
              <a:rPr lang="en-US" altLang="ko-KR" dirty="0"/>
              <a:t>&lt;Next&gt; </a:t>
            </a:r>
            <a:r>
              <a:rPr lang="ko-KR" altLang="en-US"/>
              <a:t>버튼을 클릭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F5AB86-E298-F609-436F-281F7CF0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775" y="2663915"/>
            <a:ext cx="6272490" cy="40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35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톰캣 </a:t>
            </a:r>
            <a:r>
              <a:rPr lang="ko-KR" altLang="en-US" dirty="0"/>
              <a:t>웹 서버의 경로를 지정하기 위해 </a:t>
            </a:r>
            <a:r>
              <a:rPr lang="en-US" altLang="ko-KR" dirty="0"/>
              <a:t>[Browse...]</a:t>
            </a:r>
            <a:r>
              <a:rPr lang="ko-KR" altLang="en-US" dirty="0"/>
              <a:t>를 클릭하여 </a:t>
            </a:r>
            <a:r>
              <a:rPr lang="ko-KR" altLang="en-US" dirty="0" err="1"/>
              <a:t>톰캣</a:t>
            </a:r>
            <a:r>
              <a:rPr lang="ko-KR" altLang="en-US" dirty="0"/>
              <a:t> 웹 서버의 </a:t>
            </a:r>
            <a:r>
              <a:rPr lang="ko-KR" altLang="en-US"/>
              <a:t>경로를 지정</a:t>
            </a:r>
            <a:endParaRPr lang="en-US" altLang="ko-KR" dirty="0"/>
          </a:p>
          <a:p>
            <a:pPr lvl="2"/>
            <a:r>
              <a:rPr lang="ko-KR" altLang="en-US" dirty="0" err="1"/>
              <a:t>톰캣</a:t>
            </a:r>
            <a:r>
              <a:rPr lang="ko-KR" altLang="en-US" dirty="0"/>
              <a:t> 경로 </a:t>
            </a:r>
            <a:r>
              <a:rPr lang="en-US" altLang="ko-KR" dirty="0"/>
              <a:t>: C:\springMVC_STS\download\apache-tomcat-9.0.73\apache-tomcat -9.0.73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64" y="2753925"/>
            <a:ext cx="5722872" cy="40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11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 err="1"/>
              <a:t>톰캣의</a:t>
            </a:r>
            <a:r>
              <a:rPr lang="ko-KR" altLang="en-US" dirty="0"/>
              <a:t> 웹 서버 경로 지정을 완료했다면 </a:t>
            </a:r>
            <a:r>
              <a:rPr lang="en-US" altLang="ko-KR" dirty="0"/>
              <a:t>&lt;Finish&gt; </a:t>
            </a:r>
            <a:r>
              <a:rPr lang="ko-KR" altLang="en-US" dirty="0"/>
              <a:t>버튼을 클릭하여 서버 </a:t>
            </a:r>
            <a:r>
              <a:rPr lang="ko-KR" altLang="en-US"/>
              <a:t>등록을 완료함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967" y="2122048"/>
            <a:ext cx="6295159" cy="4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118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STS </a:t>
            </a:r>
            <a:r>
              <a:rPr lang="ko-KR" altLang="en-US" sz="2400" b="1" spc="-150" dirty="0">
                <a:latin typeface="맑은 고딕"/>
              </a:rPr>
              <a:t>설치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웹 서버 </a:t>
            </a:r>
            <a:r>
              <a:rPr lang="ko-KR" altLang="en-US" sz="2400" b="1" spc="-150" dirty="0" err="1">
                <a:latin typeface="맑은 고딕"/>
              </a:rPr>
              <a:t>톰캣</a:t>
            </a:r>
            <a:r>
              <a:rPr lang="ko-KR" altLang="en-US" sz="2400" b="1" spc="-150" dirty="0">
                <a:latin typeface="맑은 고딕"/>
              </a:rPr>
              <a:t> 설치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STS</a:t>
            </a:r>
            <a:r>
              <a:rPr lang="ko-KR" altLang="en-US" sz="2400" b="1" spc="-150" dirty="0">
                <a:latin typeface="맑은 고딕"/>
              </a:rPr>
              <a:t>를 이용한 웹 프로젝트 생성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스프링 </a:t>
            </a:r>
            <a:r>
              <a:rPr lang="en-US" altLang="ko-KR" sz="2400" b="1" spc="-150" dirty="0">
                <a:latin typeface="맑은 고딕"/>
              </a:rPr>
              <a:t>MVC</a:t>
            </a:r>
            <a:r>
              <a:rPr lang="ko-KR" altLang="en-US" sz="2400" b="1" spc="-150" dirty="0">
                <a:latin typeface="맑은 고딕"/>
              </a:rPr>
              <a:t>를 이용한 웹 프로젝트 구조 분석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회원 관리 페이지 만들기</a:t>
            </a:r>
            <a:endParaRPr lang="ko-KR" altLang="ko-KR" sz="2400" b="1" spc="-150" dirty="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환경 설정</a:t>
            </a:r>
          </a:p>
          <a:p>
            <a:pPr lvl="1"/>
            <a:r>
              <a:rPr lang="en-US" altLang="ko-KR"/>
              <a:t>STS </a:t>
            </a:r>
            <a:r>
              <a:rPr lang="ko-KR" altLang="en-US" dirty="0"/>
              <a:t>왼쪽 하단의 </a:t>
            </a:r>
            <a:r>
              <a:rPr lang="en-US" altLang="ko-KR" dirty="0"/>
              <a:t>[Servers] </a:t>
            </a:r>
            <a:r>
              <a:rPr lang="ko-KR" altLang="en-US" dirty="0"/>
              <a:t>탭을 클릭하여 ‘</a:t>
            </a:r>
            <a:r>
              <a:rPr lang="en-US" altLang="ko-KR" dirty="0"/>
              <a:t>Tomcat v9.0 Server at localhost’</a:t>
            </a:r>
            <a:r>
              <a:rPr lang="ko-KR" altLang="en-US"/>
              <a:t>를 더블클릭</a:t>
            </a:r>
            <a:r>
              <a:rPr lang="en-US" altLang="ko-KR"/>
              <a:t> </a:t>
            </a:r>
          </a:p>
          <a:p>
            <a:pPr lvl="2"/>
            <a:r>
              <a:rPr lang="en-US" altLang="ko-KR"/>
              <a:t>STS </a:t>
            </a:r>
            <a:r>
              <a:rPr lang="ko-KR" altLang="en-US" dirty="0"/>
              <a:t>화면에 새로운 창이 열리는 것을 확인할 </a:t>
            </a:r>
            <a:r>
              <a:rPr lang="ko-KR" altLang="en-US"/>
              <a:t>수 있음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62" y="2573905"/>
            <a:ext cx="5608876" cy="37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597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환경 설정</a:t>
            </a:r>
          </a:p>
          <a:p>
            <a:pPr lvl="1"/>
            <a:r>
              <a:rPr lang="ko-KR" altLang="en-US" sz="1500"/>
              <a:t>톰캣 </a:t>
            </a:r>
            <a:r>
              <a:rPr lang="ko-KR" altLang="en-US" sz="1500" dirty="0"/>
              <a:t>웹 </a:t>
            </a:r>
            <a:r>
              <a:rPr lang="ko-KR" altLang="en-US" sz="1500"/>
              <a:t>서버의 경로 지정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en-US" altLang="ko-KR" sz="1500" dirty="0"/>
              <a:t>[Server Locations]</a:t>
            </a:r>
            <a:r>
              <a:rPr lang="ko-KR" altLang="en-US" sz="1500" dirty="0"/>
              <a:t>에서 </a:t>
            </a:r>
            <a:r>
              <a:rPr lang="en-US" altLang="ko-KR" sz="1500" dirty="0"/>
              <a:t>[Use Tomcat installation</a:t>
            </a:r>
            <a:r>
              <a:rPr lang="en-US" altLang="ko-KR" sz="1500"/>
              <a:t>] </a:t>
            </a:r>
            <a:r>
              <a:rPr lang="ko-KR" altLang="en-US" sz="1500"/>
              <a:t>항목 선택 </a:t>
            </a:r>
            <a:endParaRPr lang="en-US" altLang="ko-KR" sz="1500"/>
          </a:p>
          <a:p>
            <a:pPr lvl="1"/>
            <a:r>
              <a:rPr lang="ko-KR" altLang="en-US" sz="1500"/>
              <a:t>서버 </a:t>
            </a:r>
            <a:r>
              <a:rPr lang="ko-KR" altLang="en-US" sz="1500" dirty="0"/>
              <a:t>설정 파일을 </a:t>
            </a:r>
            <a:r>
              <a:rPr lang="en-US" altLang="ko-KR" sz="1500" dirty="0"/>
              <a:t>STS</a:t>
            </a:r>
            <a:r>
              <a:rPr lang="ko-KR" altLang="en-US" sz="1500" dirty="0"/>
              <a:t>에서 관리하기 </a:t>
            </a:r>
            <a:r>
              <a:rPr lang="ko-KR" altLang="en-US" sz="1500"/>
              <a:t>위한 지정</a:t>
            </a:r>
            <a:r>
              <a:rPr lang="en-US" altLang="ko-KR" sz="1500"/>
              <a:t>: [</a:t>
            </a:r>
            <a:r>
              <a:rPr lang="en-US" altLang="ko-KR" sz="1500" dirty="0"/>
              <a:t>Server Options]</a:t>
            </a:r>
            <a:r>
              <a:rPr lang="ko-KR" altLang="en-US" sz="1500" dirty="0"/>
              <a:t>에서는 </a:t>
            </a:r>
            <a:r>
              <a:rPr lang="en-US" altLang="ko-KR" sz="1500" dirty="0"/>
              <a:t>Publish module contexts to separate XML files</a:t>
            </a:r>
            <a:r>
              <a:rPr lang="ko-KR" altLang="en-US" sz="1500"/>
              <a:t>에 체크</a:t>
            </a:r>
            <a:r>
              <a:rPr lang="en-US" altLang="ko-KR" sz="1500"/>
              <a:t> </a:t>
            </a:r>
          </a:p>
          <a:p>
            <a:pPr lvl="1"/>
            <a:r>
              <a:rPr lang="en-US" altLang="ko-KR" sz="1500"/>
              <a:t>[Ports] </a:t>
            </a:r>
            <a:r>
              <a:rPr lang="ko-KR" altLang="en-US" sz="1500"/>
              <a:t>지정</a:t>
            </a:r>
            <a:r>
              <a:rPr lang="en-US" altLang="ko-KR" sz="1500"/>
              <a:t>: HTTP </a:t>
            </a:r>
            <a:r>
              <a:rPr lang="ko-KR" altLang="en-US" sz="1500" dirty="0"/>
              <a:t>프로토콜의 </a:t>
            </a:r>
            <a:r>
              <a:rPr lang="en-US" altLang="ko-KR" sz="1500" dirty="0"/>
              <a:t>port </a:t>
            </a:r>
            <a:r>
              <a:rPr lang="ko-KR" altLang="en-US" sz="1500" dirty="0"/>
              <a:t>번호를 </a:t>
            </a:r>
            <a:r>
              <a:rPr lang="en-US" altLang="ko-KR" sz="1500" dirty="0"/>
              <a:t>8090</a:t>
            </a:r>
            <a:r>
              <a:rPr lang="ko-KR" altLang="en-US" sz="1500"/>
              <a:t>으로 변경</a:t>
            </a:r>
            <a:endParaRPr lang="en-US" altLang="ko-KR" sz="1500"/>
          </a:p>
          <a:p>
            <a:pPr lvl="1"/>
            <a:r>
              <a:rPr lang="ko-KR" altLang="en-US" sz="1500"/>
              <a:t>설정을 </a:t>
            </a:r>
            <a:r>
              <a:rPr lang="ko-KR" altLang="en-US" sz="1500" dirty="0"/>
              <a:t>모두 완료하면 </a:t>
            </a:r>
            <a:r>
              <a:rPr lang="ko-KR" altLang="en-US" sz="1500"/>
              <a:t>반드시 </a:t>
            </a:r>
            <a:r>
              <a:rPr lang="en-US" altLang="ko-KR" sz="1500"/>
              <a:t>&lt;Ctrl&gt;+&lt;S&gt;</a:t>
            </a:r>
            <a:r>
              <a:rPr lang="ko-KR" altLang="en-US" sz="1500"/>
              <a:t>를 눌러 저장하기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3257454"/>
            <a:ext cx="5608876" cy="31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53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실행하기</a:t>
            </a:r>
          </a:p>
          <a:p>
            <a:pPr lvl="1"/>
            <a:r>
              <a:rPr lang="en-US" altLang="ko-KR"/>
              <a:t>STS </a:t>
            </a:r>
            <a:r>
              <a:rPr lang="ko-KR" altLang="en-US" dirty="0"/>
              <a:t>하단 우측에 아이콘</a:t>
            </a:r>
            <a:r>
              <a:rPr lang="en-US" altLang="ko-KR" dirty="0"/>
              <a:t>(Start the server)</a:t>
            </a:r>
            <a:r>
              <a:rPr lang="ko-KR" altLang="en-US" dirty="0"/>
              <a:t>을 클릭하면 콘솔 창에 서버가 실행되는 </a:t>
            </a:r>
            <a:r>
              <a:rPr lang="ko-KR" altLang="en-US"/>
              <a:t>로그가 보임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62" y="2348880"/>
            <a:ext cx="5608876" cy="29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67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D3D7E-90CB-B949-9FE3-F55B3740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</a:t>
            </a:r>
            <a:r>
              <a:rPr lang="ko-KR" altLang="en-US" dirty="0"/>
              <a:t>와 </a:t>
            </a:r>
            <a:r>
              <a:rPr lang="ko-KR" altLang="en-US" dirty="0" err="1"/>
              <a:t>톰캣</a:t>
            </a:r>
            <a:r>
              <a:rPr lang="ko-KR" altLang="en-US" dirty="0"/>
              <a:t>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875D-6C64-D05E-5F60-A6B4FCFD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실행하기</a:t>
            </a:r>
          </a:p>
          <a:p>
            <a:pPr lvl="1"/>
            <a:r>
              <a:rPr lang="ko-KR" altLang="en-US" dirty="0"/>
              <a:t>웹 서버가 </a:t>
            </a:r>
            <a:r>
              <a:rPr lang="ko-KR" altLang="en-US"/>
              <a:t>정상적으로 실행되면 브라우저</a:t>
            </a:r>
            <a:r>
              <a:rPr lang="en-US" altLang="ko-KR"/>
              <a:t>(http://localhost:8090/)</a:t>
            </a:r>
            <a:r>
              <a:rPr lang="ko-KR" altLang="en-US"/>
              <a:t>를 통해서 확인하기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웹 서버 중지</a:t>
            </a:r>
            <a:r>
              <a:rPr lang="en-US" altLang="ko-KR"/>
              <a:t>: </a:t>
            </a:r>
            <a:r>
              <a:rPr lang="ko-KR" altLang="en-US"/>
              <a:t>실행 </a:t>
            </a:r>
            <a:r>
              <a:rPr lang="ko-KR" altLang="en-US" dirty="0"/>
              <a:t>버튼 옆의 아이콘</a:t>
            </a:r>
            <a:r>
              <a:rPr lang="en-US" altLang="ko-KR" dirty="0"/>
              <a:t>(Stop the server)</a:t>
            </a:r>
            <a:r>
              <a:rPr lang="ko-KR" altLang="en-US"/>
              <a:t>을 클릭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25D5A-4B98-8536-6473-DFD5B90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548" y="3023955"/>
            <a:ext cx="5512904" cy="29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7741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456556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 dirty="0"/>
              <a:t>STS</a:t>
            </a:r>
            <a:r>
              <a:rPr lang="ko-KR" altLang="en-US" dirty="0"/>
              <a:t>를 이용한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웹 프로젝트 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873647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8DD0-048C-519A-0323-9BE2AB0B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MVC </a:t>
            </a:r>
            <a:r>
              <a:rPr lang="ko-KR" altLang="en-US" dirty="0"/>
              <a:t>프레임워크를 이용한 웹 프로젝트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7A935-9BCE-0C6E-1A2E-958D2FC7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프로젝트 생성하기</a:t>
            </a:r>
          </a:p>
          <a:p>
            <a:pPr lvl="1"/>
            <a:r>
              <a:rPr lang="en-US" altLang="ko-KR" dirty="0"/>
              <a:t>1</a:t>
            </a:r>
            <a:r>
              <a:rPr lang="en-US" altLang="ko-KR"/>
              <a:t>. [File</a:t>
            </a:r>
            <a:r>
              <a:rPr lang="en-US" altLang="ko-KR" dirty="0"/>
              <a:t>]-[New]-[Other...]</a:t>
            </a:r>
            <a:r>
              <a:rPr lang="ko-KR" altLang="en-US"/>
              <a:t>를 선택하고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[</a:t>
            </a:r>
            <a:r>
              <a:rPr lang="en-US" altLang="ko-KR" dirty="0"/>
              <a:t>Select a wizard] </a:t>
            </a:r>
            <a:r>
              <a:rPr lang="ko-KR" altLang="en-US" dirty="0"/>
              <a:t>창에서 </a:t>
            </a:r>
            <a:r>
              <a:rPr lang="en-US" altLang="ko-KR" dirty="0"/>
              <a:t>spring</a:t>
            </a:r>
            <a:r>
              <a:rPr lang="ko-KR" altLang="en-US" dirty="0"/>
              <a:t>을 검색하고 ‘</a:t>
            </a:r>
            <a:r>
              <a:rPr lang="en-US" altLang="ko-KR" dirty="0"/>
              <a:t>Spring Legacy Project’</a:t>
            </a:r>
            <a:r>
              <a:rPr lang="ko-KR" altLang="en-US"/>
              <a:t>를 선택한 후 </a:t>
            </a:r>
            <a:r>
              <a:rPr lang="en-US" altLang="ko-KR"/>
              <a:t>&lt;</a:t>
            </a:r>
            <a:r>
              <a:rPr lang="en-US" altLang="ko-KR" dirty="0"/>
              <a:t>Next&gt; </a:t>
            </a:r>
            <a:r>
              <a:rPr lang="ko-KR" altLang="en-US"/>
              <a:t>버튼을 클릭</a:t>
            </a:r>
            <a:endParaRPr lang="en-US" altLang="ko-KR" dirty="0"/>
          </a:p>
          <a:p>
            <a:pPr lvl="1"/>
            <a:r>
              <a:rPr lang="en-US" altLang="ko-KR" dirty="0"/>
              <a:t>2. [New Spring Legacy Project] </a:t>
            </a:r>
            <a:r>
              <a:rPr lang="ko-KR" altLang="en-US" dirty="0"/>
              <a:t>창의 </a:t>
            </a:r>
            <a:r>
              <a:rPr lang="en-US" altLang="ko-KR" dirty="0"/>
              <a:t>Project name</a:t>
            </a:r>
            <a:r>
              <a:rPr lang="ko-KR" altLang="en-US" dirty="0"/>
              <a:t>에 </a:t>
            </a:r>
            <a:r>
              <a:rPr lang="en-US" altLang="ko-KR" dirty="0"/>
              <a:t>ch07_pjt_01</a:t>
            </a:r>
            <a:r>
              <a:rPr lang="ko-KR" altLang="en-US" dirty="0"/>
              <a:t>을 입력하고</a:t>
            </a:r>
            <a:r>
              <a:rPr lang="en-US" altLang="ko-KR" dirty="0"/>
              <a:t>, Templates</a:t>
            </a:r>
            <a:r>
              <a:rPr lang="ko-KR" altLang="en-US" dirty="0"/>
              <a:t>에서 </a:t>
            </a:r>
            <a:r>
              <a:rPr lang="en-US" altLang="ko-KR" dirty="0"/>
              <a:t>Spring MVC Project</a:t>
            </a:r>
            <a:r>
              <a:rPr lang="ko-KR" altLang="en-US"/>
              <a:t>를 선택하고 </a:t>
            </a:r>
            <a:r>
              <a:rPr lang="en-US" altLang="ko-KR" dirty="0"/>
              <a:t>&lt;Next</a:t>
            </a:r>
            <a:r>
              <a:rPr lang="en-US" altLang="ko-KR"/>
              <a:t>&gt; </a:t>
            </a:r>
            <a:r>
              <a:rPr lang="ko-KR" altLang="en-US"/>
              <a:t>버튼을 클릭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2007" y="2927686"/>
            <a:ext cx="8279986" cy="3471644"/>
            <a:chOff x="363365" y="3191700"/>
            <a:chExt cx="8279986" cy="3471644"/>
          </a:xfrm>
        </p:grpSpPr>
        <p:pic>
          <p:nvPicPr>
            <p:cNvPr id="5" name="그림 4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D28BE4A0-26CE-7120-9AD7-041E2413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65" y="3191700"/>
              <a:ext cx="5677705" cy="3471644"/>
            </a:xfrm>
            <a:prstGeom prst="rect">
              <a:avLst/>
            </a:prstGeom>
          </p:spPr>
        </p:pic>
        <p:pic>
          <p:nvPicPr>
            <p:cNvPr id="7" name="그림 6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A144295-FE31-D919-7AF4-99C3050D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70" y="3191700"/>
              <a:ext cx="2602281" cy="3459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24806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8DD0-048C-519A-0323-9BE2AB0B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MVC </a:t>
            </a:r>
            <a:r>
              <a:rPr lang="ko-KR" altLang="en-US" dirty="0"/>
              <a:t>프레임워크를 이용한 웹 프로젝트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7A935-9BCE-0C6E-1A2E-958D2FC7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프로젝트 생성하기</a:t>
            </a:r>
          </a:p>
          <a:p>
            <a:pPr lvl="1"/>
            <a:r>
              <a:rPr lang="en-US" altLang="ko-KR" dirty="0"/>
              <a:t>3. Spring MVC</a:t>
            </a:r>
            <a:r>
              <a:rPr lang="ko-KR" altLang="en-US" dirty="0"/>
              <a:t>를 사용하기 위해 최초 </a:t>
            </a:r>
            <a:r>
              <a:rPr lang="en-US" altLang="ko-KR" dirty="0"/>
              <a:t>1</a:t>
            </a:r>
            <a:r>
              <a:rPr lang="ko-KR" altLang="en-US" dirty="0"/>
              <a:t>회 관련 데이터를 다운로드한다는 창이 나오면 </a:t>
            </a:r>
            <a:r>
              <a:rPr lang="en-US" altLang="ko-KR" dirty="0"/>
              <a:t>&lt;Yes&gt;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lvl="1"/>
            <a:r>
              <a:rPr lang="en-US" altLang="ko-KR" dirty="0"/>
              <a:t>4. [New Spring Legacy Project] </a:t>
            </a:r>
            <a:r>
              <a:rPr lang="ko-KR" altLang="en-US" dirty="0"/>
              <a:t>창에서 패키지 이름을 </a:t>
            </a:r>
            <a:r>
              <a:rPr lang="en-US" altLang="ko-KR" dirty="0" err="1"/>
              <a:t>com.company.hello</a:t>
            </a:r>
            <a:r>
              <a:rPr lang="ko-KR" altLang="en-US" dirty="0"/>
              <a:t>로 입력하고 </a:t>
            </a:r>
            <a:r>
              <a:rPr lang="en-US" altLang="ko-KR" dirty="0"/>
              <a:t>&lt;Finish&gt; </a:t>
            </a:r>
            <a:r>
              <a:rPr lang="ko-KR" altLang="en-US" dirty="0"/>
              <a:t>버튼을 클릭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08156" y="3248980"/>
            <a:ext cx="6127689" cy="3106326"/>
            <a:chOff x="1226612" y="3248980"/>
            <a:chExt cx="6127689" cy="3106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28BE4A0-26CE-7120-9AD7-041E2413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6612" y="3248980"/>
              <a:ext cx="3525408" cy="11123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A144295-FE31-D919-7AF4-99C3050D9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2020" y="3248980"/>
              <a:ext cx="2602281" cy="3106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4131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37B4-75F0-E934-28D6-82AAF1F1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7767B-03FD-C247-E9B8-58787112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설정하기</a:t>
            </a:r>
            <a:endParaRPr lang="en-US" altLang="ko-KR" dirty="0"/>
          </a:p>
          <a:p>
            <a:pPr lvl="1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[Window]-[Show View]-[Project Explorer]</a:t>
            </a:r>
            <a:r>
              <a:rPr lang="ko-KR" altLang="en-US" dirty="0"/>
              <a:t>를 클릭하여 프로젝트를 관리하는 </a:t>
            </a:r>
            <a:r>
              <a:rPr lang="en-US" altLang="ko-KR" dirty="0"/>
              <a:t>Project Explorer</a:t>
            </a:r>
            <a:r>
              <a:rPr lang="ko-KR" altLang="en-US" dirty="0"/>
              <a:t>를 열고 </a:t>
            </a:r>
            <a:r>
              <a:rPr lang="en-US" altLang="ko-KR" dirty="0"/>
              <a:t>Package Explorer</a:t>
            </a:r>
            <a:r>
              <a:rPr lang="ko-KR" altLang="en-US"/>
              <a:t>는 닫기</a:t>
            </a:r>
            <a:r>
              <a:rPr lang="en-US" altLang="ko-KR"/>
              <a:t> </a:t>
            </a:r>
          </a:p>
          <a:p>
            <a:pPr lvl="2"/>
            <a:r>
              <a:rPr lang="en-US" altLang="ko-KR"/>
              <a:t>ch07_pjt_01 </a:t>
            </a:r>
            <a:r>
              <a:rPr lang="ko-KR" altLang="en-US" dirty="0"/>
              <a:t>프로젝트에 오류가 있는 것처럼 뜨지만</a:t>
            </a:r>
            <a:r>
              <a:rPr lang="en-US" altLang="ko-KR" dirty="0"/>
              <a:t>, </a:t>
            </a:r>
            <a:r>
              <a:rPr lang="ko-KR" altLang="en-US" dirty="0"/>
              <a:t>설정이 끝나면 오류도 사라지므로 </a:t>
            </a:r>
            <a:r>
              <a:rPr lang="ko-KR" altLang="en-US"/>
              <a:t>계속 진행하기</a:t>
            </a:r>
            <a:endParaRPr lang="ko-KR" altLang="en-US" dirty="0"/>
          </a:p>
        </p:txBody>
      </p:sp>
      <p:pic>
        <p:nvPicPr>
          <p:cNvPr id="5" name="그림 4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601C04FB-FE05-2E0E-D789-AE04EAE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78" y="2798930"/>
            <a:ext cx="6095844" cy="28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326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37B4-75F0-E934-28D6-82AAF1F1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7767B-03FD-C247-E9B8-58787112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설정하기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en-US" altLang="ko-KR"/>
              <a:t>. ch07_pjt_01 </a:t>
            </a:r>
            <a:r>
              <a:rPr lang="ko-KR" altLang="en-US" dirty="0"/>
              <a:t>프로젝트의 </a:t>
            </a:r>
            <a:r>
              <a:rPr lang="en-US" altLang="ko-KR"/>
              <a:t>JRE </a:t>
            </a:r>
            <a:r>
              <a:rPr lang="ko-KR" altLang="en-US"/>
              <a:t>버전 변경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1.6 →</a:t>
            </a:r>
            <a:r>
              <a:rPr lang="ko-KR" altLang="en-US"/>
              <a:t> </a:t>
            </a:r>
            <a:r>
              <a:rPr lang="en-US" altLang="ko-KR"/>
              <a:t>11 </a:t>
            </a:r>
          </a:p>
          <a:p>
            <a:pPr lvl="2"/>
            <a:r>
              <a:rPr lang="en-US" altLang="ko-KR"/>
              <a:t>pom.xml </a:t>
            </a:r>
            <a:r>
              <a:rPr lang="ko-KR" altLang="en-US" dirty="0"/>
              <a:t>파일의 </a:t>
            </a:r>
            <a:r>
              <a:rPr lang="en-US" altLang="ko-KR" dirty="0"/>
              <a:t>11</a:t>
            </a:r>
            <a:r>
              <a:rPr lang="ko-KR" altLang="en-US" dirty="0"/>
              <a:t>행에 자바 버전을 </a:t>
            </a:r>
            <a:r>
              <a:rPr lang="ko-KR" altLang="en-US"/>
              <a:t>설정하는 태그를 </a:t>
            </a:r>
            <a:r>
              <a:rPr lang="en-US" altLang="ko-KR" dirty="0"/>
              <a:t>11</a:t>
            </a:r>
            <a:r>
              <a:rPr lang="ko-KR" altLang="en-US"/>
              <a:t>로 변경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r>
              <a:rPr lang="en-US" altLang="ko-KR"/>
              <a:t>141</a:t>
            </a:r>
            <a:r>
              <a:rPr lang="en-US" altLang="ko-KR" dirty="0"/>
              <a:t>, 142</a:t>
            </a:r>
            <a:r>
              <a:rPr lang="ko-KR" altLang="en-US" dirty="0"/>
              <a:t>행의 빌드에 사용되는 자바 버전도 </a:t>
            </a:r>
            <a:r>
              <a:rPr lang="en-US" altLang="ko-KR" dirty="0"/>
              <a:t>11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/>
              <a:t>3. </a:t>
            </a:r>
            <a:r>
              <a:rPr lang="ko-KR" altLang="en-US" dirty="0"/>
              <a:t>스프링 </a:t>
            </a:r>
            <a:r>
              <a:rPr lang="ko-KR" altLang="en-US"/>
              <a:t>버전 설정 변경</a:t>
            </a:r>
            <a:r>
              <a:rPr lang="en-US" altLang="ko-KR"/>
              <a:t>: 3.1.1.RELEASE → 5.2.9.RELEASE</a:t>
            </a:r>
          </a:p>
          <a:p>
            <a:pPr lvl="2"/>
            <a:r>
              <a:rPr lang="en-US" altLang="ko-KR"/>
              <a:t>pom.xml </a:t>
            </a:r>
            <a:r>
              <a:rPr lang="ko-KR" altLang="en-US" dirty="0"/>
              <a:t>파일의 </a:t>
            </a:r>
            <a:r>
              <a:rPr lang="en-US" altLang="ko-KR"/>
              <a:t>12</a:t>
            </a:r>
            <a:r>
              <a:rPr lang="ko-KR" altLang="en-US"/>
              <a:t>행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278787-4FCC-833F-61BB-534ECF2B2DBF}"/>
              </a:ext>
            </a:extLst>
          </p:cNvPr>
          <p:cNvGrpSpPr/>
          <p:nvPr/>
        </p:nvGrpSpPr>
        <p:grpSpPr>
          <a:xfrm>
            <a:off x="1369359" y="1964045"/>
            <a:ext cx="6656575" cy="537214"/>
            <a:chOff x="1135401" y="2201121"/>
            <a:chExt cx="6656575" cy="537214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01FF9C41-91F8-169A-93DD-961D32029B69}"/>
                </a:ext>
              </a:extLst>
            </p:cNvPr>
            <p:cNvSpPr/>
            <p:nvPr/>
          </p:nvSpPr>
          <p:spPr>
            <a:xfrm rot="16200000">
              <a:off x="4357167" y="2346484"/>
              <a:ext cx="270030" cy="264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C6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D0BE52-8AC0-DDAF-50E8-DE80BE348ED1}"/>
                </a:ext>
              </a:extLst>
            </p:cNvPr>
            <p:cNvGrpSpPr/>
            <p:nvPr/>
          </p:nvGrpSpPr>
          <p:grpSpPr>
            <a:xfrm>
              <a:off x="1135401" y="2201121"/>
              <a:ext cx="2958929" cy="537214"/>
              <a:chOff x="1135401" y="2201121"/>
              <a:chExt cx="2958929" cy="53721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A5B4D55-5705-2279-155F-6BF8D6572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9148"/>
              <a:stretch/>
            </p:blipFill>
            <p:spPr>
              <a:xfrm>
                <a:off x="1135401" y="2201121"/>
                <a:ext cx="2806529" cy="53721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D24E033-D02A-D281-2509-EB53053779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782"/>
              <a:stretch/>
            </p:blipFill>
            <p:spPr>
              <a:xfrm>
                <a:off x="3941930" y="2201121"/>
                <a:ext cx="152400" cy="537214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97BD789-32A4-BE6A-3612-1BCD293520BA}"/>
                </a:ext>
              </a:extLst>
            </p:cNvPr>
            <p:cNvGrpSpPr/>
            <p:nvPr/>
          </p:nvGrpSpPr>
          <p:grpSpPr>
            <a:xfrm>
              <a:off x="4890034" y="2201121"/>
              <a:ext cx="2901942" cy="537214"/>
              <a:chOff x="1193689" y="4684723"/>
              <a:chExt cx="2901942" cy="53721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DFA3228-DD79-BE35-B37B-C170680206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148"/>
              <a:stretch/>
            </p:blipFill>
            <p:spPr>
              <a:xfrm>
                <a:off x="1193689" y="4702249"/>
                <a:ext cx="2806529" cy="51968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AC2BE3A-7E01-64A6-7939-E31B0625F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782"/>
              <a:stretch/>
            </p:blipFill>
            <p:spPr>
              <a:xfrm>
                <a:off x="3943231" y="4684723"/>
                <a:ext cx="152400" cy="537214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7ECDB0-E2FE-EE20-A735-C4C07D06BA6A}"/>
              </a:ext>
            </a:extLst>
          </p:cNvPr>
          <p:cNvGrpSpPr/>
          <p:nvPr/>
        </p:nvGrpSpPr>
        <p:grpSpPr>
          <a:xfrm>
            <a:off x="1428382" y="3095730"/>
            <a:ext cx="6790062" cy="805011"/>
            <a:chOff x="1386499" y="3406616"/>
            <a:chExt cx="6790062" cy="805011"/>
          </a:xfrm>
        </p:grpSpPr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AD1E6DE0-25A0-4B3D-C2E6-0EA432CEFFB9}"/>
                </a:ext>
              </a:extLst>
            </p:cNvPr>
            <p:cNvSpPr/>
            <p:nvPr/>
          </p:nvSpPr>
          <p:spPr>
            <a:xfrm rot="16200000">
              <a:off x="4576898" y="3653818"/>
              <a:ext cx="270030" cy="264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C6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6070B73-4E61-987D-3B59-B74C5C897236}"/>
                </a:ext>
              </a:extLst>
            </p:cNvPr>
            <p:cNvGrpSpPr/>
            <p:nvPr/>
          </p:nvGrpSpPr>
          <p:grpSpPr>
            <a:xfrm>
              <a:off x="1386499" y="3471486"/>
              <a:ext cx="2847544" cy="740141"/>
              <a:chOff x="1386499" y="3079411"/>
              <a:chExt cx="2847544" cy="74014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EF867BE-0434-464D-B052-B8E4803FDF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9148"/>
              <a:stretch/>
            </p:blipFill>
            <p:spPr>
              <a:xfrm>
                <a:off x="1386499" y="3079411"/>
                <a:ext cx="2806529" cy="740141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A99FC42-9538-AA84-1714-1CEE2938CE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198"/>
              <a:stretch/>
            </p:blipFill>
            <p:spPr>
              <a:xfrm>
                <a:off x="4041533" y="3079411"/>
                <a:ext cx="192510" cy="740141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9260F4-2738-7046-AE88-5584E224C3A9}"/>
                </a:ext>
              </a:extLst>
            </p:cNvPr>
            <p:cNvGrpSpPr/>
            <p:nvPr/>
          </p:nvGrpSpPr>
          <p:grpSpPr>
            <a:xfrm>
              <a:off x="5082222" y="3406616"/>
              <a:ext cx="3094339" cy="758420"/>
              <a:chOff x="1052158" y="4556318"/>
              <a:chExt cx="3094339" cy="75842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72CF33F-FDFA-B970-02FA-C6675B4AF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8052"/>
              <a:stretch/>
            </p:blipFill>
            <p:spPr>
              <a:xfrm>
                <a:off x="1052158" y="4556318"/>
                <a:ext cx="2881814" cy="75842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BCCAEE7-3DCA-B295-6DE1-2AB22AB39B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7198"/>
              <a:stretch/>
            </p:blipFill>
            <p:spPr>
              <a:xfrm>
                <a:off x="3953987" y="4565457"/>
                <a:ext cx="192510" cy="740141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1450791" y="4744033"/>
            <a:ext cx="6870023" cy="1477720"/>
            <a:chOff x="1450791" y="4744033"/>
            <a:chExt cx="6870023" cy="147772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BB335C-08CF-80F8-12D7-B4FF3222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0791" y="4744033"/>
              <a:ext cx="6870023" cy="5187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185134F-7A4C-3CFC-82A5-04C2B89F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0791" y="5702544"/>
              <a:ext cx="6870023" cy="519209"/>
            </a:xfrm>
            <a:prstGeom prst="rect">
              <a:avLst/>
            </a:prstGeom>
          </p:spPr>
        </p:pic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FA78A330-446F-17AC-A111-3697537824F3}"/>
                </a:ext>
              </a:extLst>
            </p:cNvPr>
            <p:cNvSpPr/>
            <p:nvPr/>
          </p:nvSpPr>
          <p:spPr>
            <a:xfrm>
              <a:off x="4617005" y="5350647"/>
              <a:ext cx="270030" cy="264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C6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71944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37B4-75F0-E934-28D6-82AAF1F1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7767B-03FD-C247-E9B8-58787112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설정하기</a:t>
            </a:r>
            <a:endParaRPr lang="en-US" altLang="ko-KR" dirty="0"/>
          </a:p>
          <a:p>
            <a:pPr lvl="1"/>
            <a:r>
              <a:rPr lang="en-US" altLang="ko-KR"/>
              <a:t>4. pom.xml </a:t>
            </a:r>
            <a:r>
              <a:rPr lang="ko-KR" altLang="en-US"/>
              <a:t>파일을 닫고 프로젝트가 업데이트됨</a:t>
            </a:r>
            <a:r>
              <a:rPr lang="en-US" altLang="ko-KR"/>
              <a:t>. </a:t>
            </a:r>
            <a:endParaRPr lang="en-US" altLang="ko-KR" dirty="0"/>
          </a:p>
          <a:p>
            <a:pPr lvl="2"/>
            <a:r>
              <a:rPr lang="ko-KR" altLang="en-US"/>
              <a:t>여전히 </a:t>
            </a:r>
            <a:r>
              <a:rPr lang="ko-KR" altLang="en-US" dirty="0"/>
              <a:t>자바 버전이 </a:t>
            </a:r>
            <a:r>
              <a:rPr lang="en-US" altLang="ko-KR" dirty="0"/>
              <a:t>[JavaSE-1.6]</a:t>
            </a:r>
            <a:r>
              <a:rPr lang="ko-KR" altLang="en-US" dirty="0"/>
              <a:t>으로 </a:t>
            </a:r>
            <a:r>
              <a:rPr lang="ko-KR" altLang="en-US"/>
              <a:t>표시되어 있음</a:t>
            </a:r>
            <a:endParaRPr lang="en-US" altLang="ko-KR"/>
          </a:p>
          <a:p>
            <a:pPr lvl="2"/>
            <a:r>
              <a:rPr lang="ko-KR" altLang="en-US"/>
              <a:t>이를 </a:t>
            </a:r>
            <a:r>
              <a:rPr lang="ko-KR" altLang="en-US" dirty="0"/>
              <a:t>변경하기 위해서는 </a:t>
            </a:r>
            <a:r>
              <a:rPr lang="ko-KR" altLang="en-US" dirty="0" err="1"/>
              <a:t>메이븐</a:t>
            </a:r>
            <a:r>
              <a:rPr lang="ko-KR" altLang="en-US" dirty="0"/>
              <a:t> 프로젝트를 </a:t>
            </a:r>
            <a:r>
              <a:rPr lang="ko-KR" altLang="en-US"/>
              <a:t>업데이트해야 함</a:t>
            </a:r>
            <a:endParaRPr lang="en-US" altLang="ko-KR" dirty="0"/>
          </a:p>
          <a:p>
            <a:pPr lvl="1"/>
            <a:r>
              <a:rPr lang="en-US" altLang="ko-KR"/>
              <a:t>5. </a:t>
            </a:r>
            <a:r>
              <a:rPr lang="ko-KR" altLang="en-US"/>
              <a:t>프로젝트 </a:t>
            </a:r>
            <a:r>
              <a:rPr lang="ko-KR" altLang="en-US" dirty="0"/>
              <a:t>위에서 오른쪽 마우스를 클릭하고 </a:t>
            </a:r>
            <a:r>
              <a:rPr lang="en-US" altLang="ko-KR" dirty="0"/>
              <a:t>[Maven]-[Update Project...]</a:t>
            </a:r>
            <a:r>
              <a:rPr lang="ko-KR" altLang="en-US"/>
              <a:t>를 클릭하면</a:t>
            </a:r>
            <a:r>
              <a:rPr lang="en-US" altLang="ko-KR"/>
              <a:t> </a:t>
            </a:r>
            <a:r>
              <a:rPr lang="en-US" altLang="ko-KR" dirty="0"/>
              <a:t>[Update Maven Project] </a:t>
            </a:r>
            <a:r>
              <a:rPr lang="ko-KR" altLang="en-US" dirty="0"/>
              <a:t>창이 뜨는데</a:t>
            </a:r>
            <a:r>
              <a:rPr lang="en-US" altLang="ko-KR" dirty="0"/>
              <a:t>, </a:t>
            </a:r>
            <a:r>
              <a:rPr lang="ko-KR" altLang="en-US" dirty="0"/>
              <a:t>해당 프로젝트</a:t>
            </a:r>
            <a:r>
              <a:rPr lang="en-US" altLang="ko-KR" dirty="0"/>
              <a:t>(ch07_pjt_01)</a:t>
            </a:r>
            <a:r>
              <a:rPr lang="ko-KR" altLang="en-US" dirty="0"/>
              <a:t>를 선택한 후 </a:t>
            </a:r>
            <a:r>
              <a:rPr lang="en-US" altLang="ko-KR" dirty="0"/>
              <a:t>&lt;OK&gt; </a:t>
            </a:r>
            <a:r>
              <a:rPr lang="ko-KR" altLang="en-US" dirty="0"/>
              <a:t>버튼을 클릭</a:t>
            </a: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59C14BB-C714-7F2A-0F2D-D2F207864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45" y="3429000"/>
            <a:ext cx="5161550" cy="33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680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 err="1"/>
              <a:t>톰캣과</a:t>
            </a:r>
            <a:r>
              <a:rPr lang="ko-KR" altLang="en-US" dirty="0"/>
              <a:t> </a:t>
            </a:r>
            <a:r>
              <a:rPr lang="en-US" altLang="ko-KR" dirty="0"/>
              <a:t>STS </a:t>
            </a:r>
            <a:r>
              <a:rPr lang="ko-KR" altLang="en-US" dirty="0"/>
              <a:t>설치 방법에 대해서 학습합니다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STS</a:t>
            </a:r>
            <a:r>
              <a:rPr lang="ko-KR" altLang="en-US" dirty="0"/>
              <a:t>와 </a:t>
            </a:r>
            <a:r>
              <a:rPr lang="ko-KR" altLang="en-US" dirty="0" err="1"/>
              <a:t>톰캣을</a:t>
            </a:r>
            <a:r>
              <a:rPr lang="ko-KR" altLang="en-US" dirty="0"/>
              <a:t> 연동해봅니다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STS</a:t>
            </a:r>
            <a:r>
              <a:rPr lang="ko-KR" altLang="en-US" dirty="0"/>
              <a:t>를 이용한 웹 프로젝트 생성하고 전체적인 구조를 파악합니다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스프링 </a:t>
            </a:r>
            <a:r>
              <a:rPr lang="en-US" altLang="ko-KR" dirty="0"/>
              <a:t>MVC</a:t>
            </a:r>
            <a:r>
              <a:rPr lang="ko-KR" altLang="en-US" dirty="0"/>
              <a:t>를 이용한 웹 프로젝트 생성 방법에 대해서 학습합니다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스프링 </a:t>
            </a:r>
            <a:r>
              <a:rPr lang="en-US" altLang="ko-KR" dirty="0"/>
              <a:t>MVC</a:t>
            </a:r>
            <a:r>
              <a:rPr lang="ko-KR" altLang="en-US" dirty="0"/>
              <a:t>의 전체적인 구조에 대해서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37B4-75F0-E934-28D6-82AAF1F1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7767B-03FD-C247-E9B8-58787112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설정하기</a:t>
            </a:r>
            <a:endParaRPr lang="en-US" altLang="ko-KR" dirty="0"/>
          </a:p>
          <a:p>
            <a:pPr lvl="1"/>
            <a:r>
              <a:rPr lang="en-US" altLang="ko-KR"/>
              <a:t>6. </a:t>
            </a:r>
            <a:r>
              <a:rPr lang="ko-KR" altLang="en-US"/>
              <a:t>프로젝트의 </a:t>
            </a:r>
            <a:r>
              <a:rPr lang="en-US" altLang="ko-KR" dirty="0"/>
              <a:t>JRE </a:t>
            </a:r>
            <a:r>
              <a:rPr lang="ko-KR" altLang="en-US" dirty="0"/>
              <a:t>버전이 </a:t>
            </a:r>
            <a:r>
              <a:rPr lang="en-US" altLang="ko-KR" dirty="0"/>
              <a:t>[JavaSE-11]</a:t>
            </a:r>
            <a:r>
              <a:rPr lang="ko-KR" altLang="en-US" dirty="0"/>
              <a:t>로 변경된 </a:t>
            </a:r>
            <a:r>
              <a:rPr lang="ko-KR" altLang="en-US"/>
              <a:t>것을 확인하기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C14BB-C714-7F2A-0F2D-D2F207864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6357" y="2033845"/>
            <a:ext cx="3311286" cy="33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466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9092F-3F3A-F6FE-860C-789306A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7B64D-4E25-3D5F-B51D-14DAF4D9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실행하기</a:t>
            </a:r>
          </a:p>
          <a:p>
            <a:pPr lvl="1"/>
            <a:r>
              <a:rPr lang="ko-KR" altLang="en-US"/>
              <a:t>프로젝트 </a:t>
            </a:r>
            <a:r>
              <a:rPr lang="ko-KR" altLang="en-US" dirty="0"/>
              <a:t>이름에 오른쪽 마우스를 클릭하고 </a:t>
            </a:r>
            <a:r>
              <a:rPr lang="en-US" altLang="ko-KR" dirty="0"/>
              <a:t>[Run As]-[Run on Server]</a:t>
            </a:r>
            <a:r>
              <a:rPr lang="ko-KR" altLang="en-US"/>
              <a:t>를 클릭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en-US" altLang="ko-KR" dirty="0"/>
              <a:t>Run on Server] </a:t>
            </a:r>
            <a:r>
              <a:rPr lang="ko-KR" altLang="en-US" dirty="0"/>
              <a:t>창이 나오면 ‘</a:t>
            </a:r>
            <a:r>
              <a:rPr lang="en-US" altLang="ko-KR" dirty="0"/>
              <a:t>Tomcat v9.0 Server at localhost’</a:t>
            </a:r>
            <a:r>
              <a:rPr lang="ko-KR" altLang="en-US" dirty="0"/>
              <a:t>를 선택하고 </a:t>
            </a:r>
            <a:r>
              <a:rPr lang="en-US" altLang="ko-KR" dirty="0"/>
              <a:t>&lt;Finish&gt;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프로젝트가 실행되면 </a:t>
            </a:r>
            <a:r>
              <a:rPr lang="en-US" altLang="ko-KR" dirty="0"/>
              <a:t>STS </a:t>
            </a:r>
            <a:r>
              <a:rPr lang="ko-KR" altLang="en-US" dirty="0"/>
              <a:t>브라우저에 </a:t>
            </a:r>
            <a:r>
              <a:rPr lang="en-US" altLang="ko-KR" dirty="0"/>
              <a:t>Hello world!</a:t>
            </a:r>
            <a:r>
              <a:rPr lang="ko-KR" altLang="en-US" dirty="0"/>
              <a:t>가 출력되는 </a:t>
            </a:r>
            <a:r>
              <a:rPr lang="ko-KR" altLang="en-US"/>
              <a:t>것을 확인할 수 있음</a:t>
            </a:r>
            <a:endParaRPr lang="ko-KR" altLang="en-US" dirty="0"/>
          </a:p>
        </p:txBody>
      </p:sp>
      <p:pic>
        <p:nvPicPr>
          <p:cNvPr id="5" name="그림 4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B9060AA-A0BC-EBBF-447E-5EE7763C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915"/>
            <a:ext cx="5677705" cy="3661273"/>
          </a:xfrm>
          <a:prstGeom prst="rect">
            <a:avLst/>
          </a:prstGeom>
        </p:spPr>
      </p:pic>
      <p:pic>
        <p:nvPicPr>
          <p:cNvPr id="7" name="그림 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2FA2FAB-5B6C-AC01-4E03-AEFF50D36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3721238"/>
            <a:ext cx="4185465" cy="25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2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9092F-3F3A-F6FE-860C-789306A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7B64D-4E25-3D5F-B51D-14DAF4D9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실행하기</a:t>
            </a:r>
          </a:p>
          <a:p>
            <a:pPr lvl="1"/>
            <a:r>
              <a:rPr lang="ko-KR" altLang="en-US"/>
              <a:t>실행 기본 </a:t>
            </a:r>
            <a:r>
              <a:rPr lang="ko-KR" altLang="en-US" dirty="0"/>
              <a:t>브라우저를 </a:t>
            </a:r>
            <a:r>
              <a:rPr lang="ko-KR" altLang="en-US"/>
              <a:t>크롬으로 변경하기</a:t>
            </a:r>
            <a:r>
              <a:rPr lang="en-US" altLang="ko-KR"/>
              <a:t> </a:t>
            </a:r>
          </a:p>
          <a:p>
            <a:pPr lvl="2"/>
            <a:r>
              <a:rPr lang="en-US" altLang="ko-KR"/>
              <a:t>[</a:t>
            </a:r>
            <a:r>
              <a:rPr lang="en-US" altLang="ko-KR" dirty="0"/>
              <a:t>Window]-[Web Browser]-[Chrome]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/>
              <a:t>톰캣을 </a:t>
            </a:r>
            <a:r>
              <a:rPr lang="ko-KR" altLang="en-US" dirty="0"/>
              <a:t>잠시 종료한 후 다시 </a:t>
            </a:r>
            <a:r>
              <a:rPr lang="ko-KR" altLang="en-US"/>
              <a:t>프로젝트를 실행하기</a:t>
            </a:r>
            <a:endParaRPr lang="en-US" altLang="ko-KR"/>
          </a:p>
          <a:p>
            <a:pPr lvl="1"/>
            <a:r>
              <a:rPr lang="ko-KR" altLang="en-US"/>
              <a:t>한글 관련 인코딩 문제 발생</a:t>
            </a:r>
            <a:endParaRPr lang="en-US" altLang="ko-KR"/>
          </a:p>
          <a:p>
            <a:pPr lvl="2"/>
            <a:r>
              <a:rPr lang="ko-KR" altLang="en-US"/>
              <a:t>실행 결과에서 출력된 서버의 시간의 글자가 깨져 보임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1640" y="3293985"/>
            <a:ext cx="6547880" cy="2500698"/>
            <a:chOff x="811326" y="2573905"/>
            <a:chExt cx="6547880" cy="25006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9060AA-A0BC-EBBF-447E-5EE7763C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326" y="2573905"/>
              <a:ext cx="3233282" cy="25006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FA2FAB-5B6C-AC01-4E03-AEFF50D3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67978" y="3495240"/>
              <a:ext cx="3191228" cy="1571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0858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9092F-3F3A-F6FE-860C-789306A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7B64D-4E25-3D5F-B51D-14DAF4D9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 인코딩</a:t>
            </a:r>
          </a:p>
          <a:p>
            <a:pPr lvl="1"/>
            <a:r>
              <a:rPr lang="en-US" altLang="ko-KR"/>
              <a:t>web.xml</a:t>
            </a:r>
            <a:r>
              <a:rPr lang="ko-KR" altLang="en-US" dirty="0"/>
              <a:t>에 </a:t>
            </a:r>
            <a:r>
              <a:rPr lang="en-US" altLang="ko-KR" dirty="0"/>
              <a:t>&lt;filter&gt;</a:t>
            </a:r>
            <a:r>
              <a:rPr lang="ko-KR" altLang="en-US" dirty="0"/>
              <a:t>를 이용해서 </a:t>
            </a:r>
            <a:r>
              <a:rPr lang="en-US" altLang="ko-KR" dirty="0"/>
              <a:t>UTF-8</a:t>
            </a:r>
            <a:r>
              <a:rPr lang="ko-KR" altLang="en-US"/>
              <a:t>로 인코딩함</a:t>
            </a:r>
            <a:endParaRPr lang="en-US" altLang="ko-KR"/>
          </a:p>
          <a:p>
            <a:pPr lvl="1"/>
            <a:r>
              <a:rPr lang="en-US" altLang="ko-KR"/>
              <a:t>Src/main/webapp/WEB-IFN/web.xml</a:t>
            </a:r>
            <a:r>
              <a:rPr lang="ko-KR" altLang="en-US" dirty="0"/>
              <a:t>을 열고 </a:t>
            </a:r>
            <a:r>
              <a:rPr lang="en-US" altLang="ko-KR" dirty="0"/>
              <a:t>&lt;/web-app&gt; </a:t>
            </a:r>
            <a:r>
              <a:rPr lang="ko-KR" altLang="en-US" dirty="0"/>
              <a:t>전에 </a:t>
            </a:r>
            <a:r>
              <a:rPr lang="en-US" altLang="ko-KR" dirty="0"/>
              <a:t>&lt;</a:t>
            </a:r>
            <a:r>
              <a:rPr lang="en-US" altLang="ko-KR"/>
              <a:t>filter&gt;</a:t>
            </a:r>
            <a:r>
              <a:rPr lang="ko-KR" altLang="en-US"/>
              <a:t> </a:t>
            </a:r>
            <a:r>
              <a:rPr lang="ko-KR" altLang="en-US" dirty="0"/>
              <a:t>추가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95961" y="2098992"/>
            <a:ext cx="7912117" cy="4559532"/>
            <a:chOff x="161509" y="1939206"/>
            <a:chExt cx="7912117" cy="4559532"/>
          </a:xfrm>
        </p:grpSpPr>
        <p:pic>
          <p:nvPicPr>
            <p:cNvPr id="9" name="그림 8" descr="텍스트, 스크린샷, 메뉴, 번호이(가) 표시된 사진&#10;&#10;자동 생성된 설명">
              <a:extLst>
                <a:ext uri="{FF2B5EF4-FFF2-40B4-BE49-F238E27FC236}">
                  <a16:creationId xmlns:a16="http://schemas.microsoft.com/office/drawing/2014/main" id="{E2A2B54F-1B2C-1153-3891-0A932BF1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09" y="1960602"/>
              <a:ext cx="5910241" cy="28635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922222-6F36-82D5-09DE-E93BE5D5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167" y="1939206"/>
              <a:ext cx="6160459" cy="4559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98740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9092F-3F3A-F6FE-860C-789306A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Spring MVC </a:t>
            </a:r>
            <a:r>
              <a:rPr lang="ko-KR" altLang="en-US" dirty="0"/>
              <a:t>프로젝트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7B64D-4E25-3D5F-B51D-14DAF4D9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 인코딩</a:t>
            </a:r>
          </a:p>
          <a:p>
            <a:pPr lvl="1"/>
            <a:r>
              <a:rPr lang="ko-KR" altLang="en-US" dirty="0" err="1"/>
              <a:t>톰캣을</a:t>
            </a:r>
            <a:r>
              <a:rPr lang="ko-KR" altLang="en-US" dirty="0"/>
              <a:t> 이용해서 프로젝트를 다시 </a:t>
            </a:r>
            <a:r>
              <a:rPr lang="ko-KR" altLang="en-US"/>
              <a:t>실행하면 한글이 </a:t>
            </a:r>
            <a:r>
              <a:rPr lang="ko-KR" altLang="en-US" dirty="0"/>
              <a:t>깨지지 </a:t>
            </a:r>
            <a:r>
              <a:rPr lang="ko-KR" altLang="en-US"/>
              <a:t>않고 정상 출력됨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A2B54F-1B2C-1153-3891-0A932BF1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9148" y="2078850"/>
            <a:ext cx="4265744" cy="16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6585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456556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dirty="0"/>
              <a:t>스프링 </a:t>
            </a:r>
            <a:r>
              <a:rPr lang="en-US" altLang="ko-KR" dirty="0"/>
              <a:t>MVC</a:t>
            </a:r>
            <a:r>
              <a:rPr lang="ko-KR" altLang="en-US" dirty="0"/>
              <a:t>를 이용한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웹 프로젝트 구조 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726106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3C237-4337-4FD5-D28A-595A63EF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프로젝트의 전체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DDD52-E9BA-9BFB-BC7A-B4145BF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폴더의 중요 폴더와 파일</a:t>
            </a:r>
          </a:p>
        </p:txBody>
      </p:sp>
      <p:pic>
        <p:nvPicPr>
          <p:cNvPr id="5" name="그림 4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3FEA93D0-4304-7FF6-00A0-9076DDAE9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46" y="1448780"/>
            <a:ext cx="4401108" cy="50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4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10184-F996-F235-891D-9F9EF701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pom.xml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0BC98-7AA0-67D8-7D39-D463B122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 코드 설명</a:t>
            </a:r>
            <a:endParaRPr lang="en-US" altLang="ko-KR" dirty="0"/>
          </a:p>
          <a:p>
            <a:pPr lvl="1"/>
            <a:r>
              <a:rPr lang="en-US" altLang="ko-KR"/>
              <a:t>7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프로젝트 </a:t>
            </a:r>
            <a:r>
              <a:rPr lang="ko-KR" altLang="en-US"/>
              <a:t>이름을 나타냄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700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프로젝트에 사용되는 자바 </a:t>
            </a:r>
            <a:r>
              <a:rPr lang="ko-KR" altLang="en-US"/>
              <a:t>버전을 명시함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 sz="700"/>
          </a:p>
          <a:p>
            <a:pPr lvl="1"/>
            <a:r>
              <a:rPr lang="en-US" altLang="ko-KR"/>
              <a:t>12</a:t>
            </a:r>
            <a:r>
              <a:rPr lang="ko-KR" altLang="en-US"/>
              <a:t>행</a:t>
            </a:r>
            <a:r>
              <a:rPr lang="en-US" altLang="ko-KR"/>
              <a:t>: </a:t>
            </a:r>
            <a:r>
              <a:rPr lang="ko-KR" altLang="en-US"/>
              <a:t>스프링 버전을 명시함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30~34</a:t>
            </a:r>
            <a:r>
              <a:rPr lang="ko-KR" altLang="en-US"/>
              <a:t>행</a:t>
            </a:r>
            <a:r>
              <a:rPr lang="en-US" altLang="ko-KR"/>
              <a:t>: </a:t>
            </a:r>
            <a:r>
              <a:rPr lang="ko-KR" altLang="en-US"/>
              <a:t>스프링 </a:t>
            </a:r>
            <a:r>
              <a:rPr lang="en-US" altLang="ko-KR"/>
              <a:t>MVC </a:t>
            </a:r>
            <a:r>
              <a:rPr lang="ko-KR" altLang="en-US"/>
              <a:t>프레임워크와 관련된 라이브러리를 메인 리포지터리에서 다운로드함</a:t>
            </a:r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6B152-72CA-A246-A45A-860857C8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29" y="1536135"/>
            <a:ext cx="6870023" cy="4748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5854A3-7C87-5DAA-CB69-65BFFB1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49" y="2528900"/>
            <a:ext cx="6870023" cy="499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1544CA-9385-9D35-6491-88C8A05D1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02" y="3514312"/>
            <a:ext cx="6870023" cy="499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9B28D2-352D-12BF-0ED4-E6AE5F3A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649" y="4712922"/>
            <a:ext cx="6870023" cy="14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409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10184-F996-F235-891D-9F9EF701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pom.xml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0BC98-7AA0-67D8-7D39-D463B122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 코드 설명</a:t>
            </a:r>
            <a:endParaRPr lang="en-US" altLang="ko-KR" dirty="0"/>
          </a:p>
          <a:p>
            <a:pPr lvl="1"/>
            <a:r>
              <a:rPr lang="en-US" altLang="ko-KR" dirty="0"/>
              <a:t>94~110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웹 프로젝트에 필요한 </a:t>
            </a:r>
            <a:r>
              <a:rPr lang="ko-KR" altLang="en-US" dirty="0" err="1"/>
              <a:t>서블릿</a:t>
            </a:r>
            <a:r>
              <a:rPr lang="ko-KR" altLang="en-US" dirty="0"/>
              <a:t> 관련 라이브러리를 메인 </a:t>
            </a:r>
            <a:r>
              <a:rPr lang="ko-KR" altLang="en-US" err="1"/>
              <a:t>리포지터리에서</a:t>
            </a:r>
            <a:r>
              <a:rPr lang="ko-KR" altLang="en-US"/>
              <a:t> 다운로드함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0D9AE-E554-16E3-8134-94287E2F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123855"/>
            <a:ext cx="6245475" cy="38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79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10184-F996-F235-891D-9F9EF701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pom.xml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0BC98-7AA0-67D8-7D39-D463B122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 코드 설명</a:t>
            </a:r>
            <a:endParaRPr lang="en-US" altLang="ko-KR" dirty="0"/>
          </a:p>
          <a:p>
            <a:pPr lvl="1"/>
            <a:r>
              <a:rPr lang="en-US" altLang="ko-KR" dirty="0"/>
              <a:t>120~157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프로젝트를 빌드하기 </a:t>
            </a:r>
            <a:r>
              <a:rPr lang="ko-KR" altLang="en-US"/>
              <a:t>위한 설정을 함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66012-3F4A-0E23-2BFD-285AF264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472856"/>
            <a:ext cx="5331424" cy="1051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543D2-CC94-4B13-0D9E-2DED2251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0" y="2524399"/>
            <a:ext cx="5331424" cy="425827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5A23451-334C-6D20-C1C4-66B1E62864D4}"/>
              </a:ext>
            </a:extLst>
          </p:cNvPr>
          <p:cNvGrpSpPr/>
          <p:nvPr/>
        </p:nvGrpSpPr>
        <p:grpSpPr>
          <a:xfrm>
            <a:off x="5218643" y="4653537"/>
            <a:ext cx="3673837" cy="1888142"/>
            <a:chOff x="4791952" y="4608454"/>
            <a:chExt cx="3673837" cy="18881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66781F9-E057-86C5-B8A5-4418448BF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019"/>
            <a:stretch/>
          </p:blipFill>
          <p:spPr>
            <a:xfrm>
              <a:off x="4791952" y="4608455"/>
              <a:ext cx="3560468" cy="18881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1817FB-5FF9-9545-4235-7FEFC6748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930"/>
            <a:stretch/>
          </p:blipFill>
          <p:spPr>
            <a:xfrm>
              <a:off x="8152467" y="4608454"/>
              <a:ext cx="313322" cy="188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58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45655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STS </a:t>
            </a:r>
            <a:r>
              <a:rPr lang="ko-KR" altLang="en-US" dirty="0"/>
              <a:t>설치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/>
              <a:t>Section 01</a:t>
            </a:r>
            <a:endParaRPr lang="ko-KR" altLang="en-US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web.xml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web.xml </a:t>
            </a:r>
            <a:r>
              <a:rPr lang="ko-KR" altLang="en-US"/>
              <a:t>코드 설명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웹 서비스의 전반적인 설정을 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DispatcherServlet 객체를 서블릿으로 등록해주는 코드도 web.xml에 있음</a:t>
            </a:r>
          </a:p>
          <a:p>
            <a:pPr lvl="1">
              <a:defRPr/>
            </a:pPr>
            <a:r>
              <a:rPr lang="ko-KR" altLang="en-US"/>
              <a:t>18~26행: appServlet 별칭을 사용해서 DispatcherServlet 클래스를 서블릿으로 등록함</a:t>
            </a:r>
          </a:p>
          <a:p>
            <a:pPr lvl="1">
              <a:defRPr/>
            </a:pPr>
            <a:r>
              <a:rPr lang="ko-KR" altLang="en-US"/>
              <a:t>21~24행: contextConfigLocation 이름으로 스프링 설정 파일(servlet-context.xml)을 설정함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202" y="3586875"/>
            <a:ext cx="6385596" cy="2256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web.xml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web.xml </a:t>
            </a:r>
            <a:r>
              <a:rPr lang="ko-KR" altLang="en-US"/>
              <a:t>코드 설명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28~31행: 18~26행에서 서블릿으로 등록한 DispatcherServlet을 매핑(/)함</a:t>
            </a:r>
          </a:p>
          <a:p>
            <a:pPr lvl="2">
              <a:defRPr/>
            </a:pPr>
            <a:r>
              <a:rPr lang="ko-KR" altLang="en-US"/>
              <a:t>web.xml에서 DispatcherServlet 클래스를 서블릿으로 등록하고, 서블릿 매핑을 통해서(&lt;url-pattern&gt;/&lt;/url-pattern&gt;) 사용자의 모든 요청을 DispatcherServlet에 전달함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1700" y="2438144"/>
            <a:ext cx="6385596" cy="1148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web.xml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web.xml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18~31</a:t>
            </a:r>
            <a:r>
              <a:rPr lang="ko-KR" altLang="en-US" dirty="0"/>
              <a:t>행 정리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/>
              <a:t>서블릿</a:t>
            </a:r>
            <a:r>
              <a:rPr lang="ko-KR" altLang="en-US" dirty="0"/>
              <a:t> 매핑 설정에서 &lt;</a:t>
            </a:r>
            <a:r>
              <a:rPr lang="ko-KR" altLang="en-US" dirty="0" err="1"/>
              <a:t>url-pattern</a:t>
            </a:r>
            <a:r>
              <a:rPr lang="ko-KR" altLang="en-US" dirty="0"/>
              <a:t>&gt; 태그 값으로 '/'</a:t>
            </a:r>
            <a:r>
              <a:rPr lang="ko-KR" altLang="en-US" dirty="0" err="1"/>
              <a:t>를</a:t>
            </a:r>
            <a:r>
              <a:rPr lang="ko-KR" altLang="en-US" dirty="0"/>
              <a:t> 설정했기 때문에 사용자의 모든 요청을 </a:t>
            </a:r>
            <a:r>
              <a:rPr lang="ko-KR" altLang="en-US" dirty="0" err="1"/>
              <a:t>DispatcherServlet</a:t>
            </a:r>
            <a:r>
              <a:rPr lang="ko-KR" altLang="en-US" dirty="0"/>
              <a:t> 객체에 전달할 수 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0414" y="2221889"/>
            <a:ext cx="5423173" cy="450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web.xml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web.xml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컨트롤러 검색 및 실행 과정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7-13])</a:t>
            </a:r>
          </a:p>
          <a:p>
            <a:pPr marL="1314570" lvl="2" indent="-342900">
              <a:buFont typeface="+mj-ea"/>
              <a:buAutoNum type="circleNumDbPlain"/>
              <a:defRPr/>
            </a:pPr>
            <a:r>
              <a:rPr lang="ko-KR" altLang="en-US" dirty="0" err="1"/>
              <a:t>DispatcherServlet</a:t>
            </a:r>
            <a:r>
              <a:rPr lang="ko-KR" altLang="en-US" dirty="0"/>
              <a:t> 객체는 다시 </a:t>
            </a:r>
            <a:r>
              <a:rPr lang="ko-KR" altLang="en-US" dirty="0" err="1"/>
              <a:t>HandlerAdapter</a:t>
            </a:r>
            <a:r>
              <a:rPr lang="ko-KR" altLang="en-US" dirty="0"/>
              <a:t> 객체에 사용자의 요청에 부합하는 메서드 검색을 요청함 </a:t>
            </a:r>
            <a:endParaRPr lang="en-US" altLang="ko-KR" dirty="0"/>
          </a:p>
          <a:p>
            <a:pPr marL="1314570" lvl="2" indent="-342900">
              <a:buFont typeface="+mj-ea"/>
              <a:buAutoNum type="circleNumDbPlain"/>
              <a:defRPr/>
            </a:pPr>
            <a:r>
              <a:rPr lang="ko-KR" altLang="en-US" dirty="0"/>
              <a:t>그러면 </a:t>
            </a:r>
            <a:r>
              <a:rPr lang="ko-KR" altLang="en-US" dirty="0" err="1"/>
              <a:t>HandlerAdapter</a:t>
            </a:r>
            <a:r>
              <a:rPr lang="ko-KR" altLang="en-US" dirty="0"/>
              <a:t> 객체는 사용자의 요청에 부합하는 메서드를 찾아서 해당 컨트롤러 객체의 메서드를 실행함 </a:t>
            </a:r>
            <a:endParaRPr lang="en-US" altLang="ko-KR" dirty="0"/>
          </a:p>
          <a:p>
            <a:pPr marL="1314570" lvl="2" indent="-342900">
              <a:buFont typeface="+mj-ea"/>
              <a:buAutoNum type="circleNumDbPlain"/>
              <a:defRPr/>
            </a:pPr>
            <a:r>
              <a:rPr lang="ko-KR" altLang="en-US" dirty="0"/>
              <a:t>컨트롤러 객체의 메서드가</a:t>
            </a:r>
            <a:r>
              <a:rPr lang="en-US" altLang="ko-KR" dirty="0"/>
              <a:t> </a:t>
            </a:r>
            <a:r>
              <a:rPr lang="ko-KR" altLang="en-US" dirty="0"/>
              <a:t>실행된 후 컨트롤러 객체는 </a:t>
            </a:r>
            <a:r>
              <a:rPr lang="ko-KR" altLang="en-US" dirty="0" err="1"/>
              <a:t>HandlerAdapter</a:t>
            </a:r>
            <a:r>
              <a:rPr lang="ko-KR" altLang="en-US" dirty="0"/>
              <a:t> 객체에 </a:t>
            </a:r>
            <a:r>
              <a:rPr lang="ko-KR" altLang="en-US" dirty="0" err="1"/>
              <a:t>ModelAndView</a:t>
            </a:r>
            <a:r>
              <a:rPr lang="ko-KR" altLang="en-US" dirty="0"/>
              <a:t> 객체를 반환함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ModelAndView</a:t>
            </a:r>
            <a:r>
              <a:rPr lang="ko-KR" altLang="en-US" dirty="0"/>
              <a:t> 객체에는 사용자 응답에 필요한 데이터 정보와 뷰 정보(JSP 파일)가 담겨 있음</a:t>
            </a:r>
          </a:p>
          <a:p>
            <a:pPr marL="1314570" lvl="2" indent="-342900">
              <a:buFont typeface="+mj-ea"/>
              <a:buAutoNum type="circleNumDbPlain"/>
              <a:defRPr/>
            </a:pPr>
            <a:r>
              <a:rPr lang="ko-KR" altLang="en-US" dirty="0" err="1"/>
              <a:t>HandlerAdapter</a:t>
            </a:r>
            <a:r>
              <a:rPr lang="ko-KR" altLang="en-US" dirty="0"/>
              <a:t> 객체는 </a:t>
            </a:r>
            <a:r>
              <a:rPr lang="ko-KR" altLang="en-US" dirty="0" err="1"/>
              <a:t>ModelAndView</a:t>
            </a:r>
            <a:r>
              <a:rPr lang="ko-KR" altLang="en-US" dirty="0"/>
              <a:t> 객체를 다시 </a:t>
            </a:r>
            <a:r>
              <a:rPr lang="ko-KR" altLang="en-US" dirty="0" err="1"/>
              <a:t>DispatcherServlet</a:t>
            </a:r>
            <a:r>
              <a:rPr lang="ko-KR" altLang="en-US" dirty="0"/>
              <a:t> 객체에 반환함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 web.xml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web.xml </a:t>
            </a:r>
            <a:r>
              <a:rPr lang="ko-KR" altLang="en-US"/>
              <a:t>코드 설명</a:t>
            </a: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1922" y="1781917"/>
            <a:ext cx="7075452" cy="329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스프링 설정의 역할을 담당함</a:t>
            </a:r>
          </a:p>
          <a:p>
            <a:pPr lvl="1">
              <a:defRPr/>
            </a:pPr>
            <a:r>
              <a:rPr lang="ko-KR" altLang="en-US" dirty="0"/>
              <a:t>스프링 빈 객체를 생성하고 관리하는 과정을 살펴 봄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전체 코드 경로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ch07_pjt_01\</a:t>
            </a:r>
            <a:r>
              <a:rPr lang="ko-KR" altLang="en-US" dirty="0" err="1"/>
              <a:t>src</a:t>
            </a:r>
            <a:r>
              <a:rPr lang="ko-KR" altLang="en-US" dirty="0"/>
              <a:t>\</a:t>
            </a:r>
            <a:r>
              <a:rPr lang="ko-KR" altLang="en-US" dirty="0" err="1"/>
              <a:t>main</a:t>
            </a:r>
            <a:r>
              <a:rPr lang="ko-KR" altLang="en-US" dirty="0"/>
              <a:t>\</a:t>
            </a:r>
            <a:r>
              <a:rPr lang="ko-KR" altLang="en-US" dirty="0" err="1"/>
              <a:t>webapp</a:t>
            </a:r>
            <a:r>
              <a:rPr lang="ko-KR" altLang="en-US" dirty="0"/>
              <a:t>\WEB-INF\</a:t>
            </a:r>
            <a:r>
              <a:rPr lang="ko-KR" altLang="en-US" dirty="0" err="1"/>
              <a:t>spring</a:t>
            </a:r>
            <a:r>
              <a:rPr lang="ko-KR" altLang="en-US" dirty="0"/>
              <a:t>\</a:t>
            </a:r>
            <a:r>
              <a:rPr lang="ko-KR" altLang="en-US" dirty="0" err="1"/>
              <a:t>appServlet</a:t>
            </a:r>
            <a:r>
              <a:rPr lang="ko-KR" altLang="en-US" dirty="0"/>
              <a:t>\</a:t>
            </a:r>
            <a:r>
              <a:rPr lang="ko-KR" altLang="en-US" dirty="0" err="1"/>
              <a:t>servlet</a:t>
            </a:r>
            <a:r>
              <a:rPr lang="ko-KR" altLang="en-US" dirty="0"/>
              <a:t>- context.xml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077" y="3068960"/>
            <a:ext cx="7447845" cy="221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13행: 컨트롤러의 역할을 하는 @Controller </a:t>
            </a:r>
            <a:r>
              <a:rPr lang="ko-KR" altLang="en-US" dirty="0" err="1"/>
              <a:t>애너테이션이</a:t>
            </a:r>
            <a:r>
              <a:rPr lang="ko-KR" altLang="en-US" dirty="0"/>
              <a:t> 명시되어 있는 클래스를 </a:t>
            </a:r>
            <a:r>
              <a:rPr lang="ko-KR" altLang="en-US" dirty="0" err="1"/>
              <a:t>Controller</a:t>
            </a:r>
            <a:r>
              <a:rPr lang="ko-KR" altLang="en-US" dirty="0"/>
              <a:t> 객체로 생성함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ko-KR" dirty="0"/>
              <a:t>&lt;</a:t>
            </a:r>
            <a:r>
              <a:rPr lang="ko-KR" altLang="ko-KR" dirty="0" err="1"/>
              <a:t>annotation-driven</a:t>
            </a:r>
            <a:r>
              <a:rPr lang="ko-KR" altLang="ko-KR" dirty="0"/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태그의 역할</a:t>
            </a:r>
            <a:r>
              <a:rPr lang="en-US" altLang="ko-KR" dirty="0"/>
              <a:t>:</a:t>
            </a:r>
            <a:r>
              <a:rPr lang="ko-KR" altLang="ko-KR" dirty="0"/>
              <a:t> @Controller </a:t>
            </a:r>
            <a:r>
              <a:rPr lang="ko-KR" altLang="ko-KR" dirty="0" err="1"/>
              <a:t>애너테이션이</a:t>
            </a:r>
            <a:r>
              <a:rPr lang="ko-KR" altLang="ko-KR" dirty="0"/>
              <a:t> 명시된 클래스를 컨트롤러 객체로 이용할 수 있</a:t>
            </a:r>
            <a:r>
              <a:rPr lang="ko-KR" altLang="en-US" dirty="0"/>
              <a:t>음</a:t>
            </a:r>
            <a:r>
              <a:rPr lang="ko-KR" altLang="ko-KR" dirty="0"/>
              <a:t> 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6636" y="2033845"/>
            <a:ext cx="6770768" cy="48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ko-KR" dirty="0"/>
              <a:t>16행: JSP 파일을 제외한 HTML, CSS, JS 파일과 이미지 파일 등을 사용하기 위한 [</a:t>
            </a:r>
            <a:r>
              <a:rPr lang="ko-KR" altLang="ko-KR" dirty="0" err="1"/>
              <a:t>resources</a:t>
            </a:r>
            <a:r>
              <a:rPr lang="ko-KR" altLang="ko-KR" dirty="0"/>
              <a:t>] 폴더를 지정</a:t>
            </a:r>
            <a:r>
              <a:rPr lang="ko-KR" altLang="en-US" dirty="0"/>
              <a:t>함</a:t>
            </a:r>
            <a:endParaRPr lang="ko-KR" altLang="ko-KR" dirty="0"/>
          </a:p>
          <a:p>
            <a:pPr lvl="1">
              <a:defRPr/>
            </a:pPr>
            <a:endParaRPr lang="ko-KR" altLang="ko-KR" dirty="0"/>
          </a:p>
          <a:p>
            <a:pPr lvl="1">
              <a:defRPr/>
            </a:pPr>
            <a:endParaRPr lang="ko-KR" altLang="ko-KR" dirty="0"/>
          </a:p>
          <a:p>
            <a:pPr lvl="2">
              <a:defRPr/>
            </a:pPr>
            <a:r>
              <a:rPr lang="ko-KR" altLang="ko-KR" dirty="0"/>
              <a:t>&lt;</a:t>
            </a:r>
            <a:r>
              <a:rPr lang="ko-KR" altLang="ko-KR" dirty="0" err="1"/>
              <a:t>resources</a:t>
            </a:r>
            <a:r>
              <a:rPr lang="ko-KR" altLang="ko-KR" dirty="0"/>
              <a:t>&gt; 태그의 역할</a:t>
            </a:r>
            <a:r>
              <a:rPr lang="en-US" altLang="ko-KR" dirty="0"/>
              <a:t>:</a:t>
            </a:r>
            <a:r>
              <a:rPr lang="ko-KR" altLang="ko-KR" dirty="0"/>
              <a:t> 웹 애플리케이션을 개발할 때 JSP 파일 외에</a:t>
            </a:r>
            <a:r>
              <a:rPr lang="en-US" altLang="ko-KR" dirty="0"/>
              <a:t> </a:t>
            </a:r>
            <a:r>
              <a:rPr lang="ko-KR" altLang="ko-KR" dirty="0"/>
              <a:t>다양한 파일들 (</a:t>
            </a: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</a:t>
            </a:r>
            <a:r>
              <a:rPr lang="ko-KR" altLang="ko-KR" dirty="0"/>
              <a:t> CSS, JS, 이미지 파일 등) 에 접근</a:t>
            </a:r>
            <a:r>
              <a:rPr lang="ko-KR" altLang="en-US" dirty="0"/>
              <a:t>할 수 있게 함</a:t>
            </a:r>
            <a:endParaRPr lang="en-US" altLang="ko-KR" dirty="0"/>
          </a:p>
          <a:p>
            <a:pPr lvl="2">
              <a:defRPr/>
            </a:pPr>
            <a:r>
              <a:rPr lang="ko-KR" altLang="ko-KR" dirty="0" err="1"/>
              <a:t>mapping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JSP 파일을 제외한 파일들의 경로를 매핑</a:t>
            </a:r>
            <a:r>
              <a:rPr lang="ko-KR" altLang="en-US" dirty="0"/>
              <a:t>함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ko-KR" altLang="ko-KR" dirty="0"/>
              <a:t>/</a:t>
            </a:r>
            <a:r>
              <a:rPr lang="ko-KR" altLang="ko-KR" dirty="0" err="1"/>
              <a:t>resources</a:t>
            </a:r>
            <a:r>
              <a:rPr lang="ko-KR" altLang="ko-KR" dirty="0"/>
              <a:t>/** 속성 값을 가</a:t>
            </a:r>
            <a:r>
              <a:rPr lang="ko-KR" altLang="en-US" dirty="0"/>
              <a:t>짐</a:t>
            </a:r>
            <a:r>
              <a:rPr lang="en-US" altLang="ko-KR" dirty="0"/>
              <a:t>)</a:t>
            </a:r>
            <a:endParaRPr lang="ko-KR" altLang="ko-KR" dirty="0"/>
          </a:p>
          <a:p>
            <a:pPr lvl="2">
              <a:defRPr/>
            </a:pPr>
            <a:r>
              <a:rPr lang="ko-KR" altLang="ko-KR" dirty="0" err="1"/>
              <a:t>location의</a:t>
            </a:r>
            <a:r>
              <a:rPr lang="ko-KR" altLang="ko-KR" dirty="0"/>
              <a:t> 속성</a:t>
            </a:r>
            <a:r>
              <a:rPr lang="en-US" altLang="ko-KR" dirty="0"/>
              <a:t>:</a:t>
            </a:r>
            <a:r>
              <a:rPr lang="ko-KR" altLang="ko-KR" dirty="0"/>
              <a:t> 지정한 물리적 경로에 특정 폴더 또는 파일을 개발자가 만들어주면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defRPr/>
            </a:pPr>
            <a:endParaRPr lang="ko-KR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6636" y="2033845"/>
            <a:ext cx="6770768" cy="47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mapping, location </a:t>
            </a:r>
            <a:r>
              <a:rPr lang="ko-KR" altLang="en-US" dirty="0"/>
              <a:t>속성</a:t>
            </a:r>
            <a:endParaRPr lang="ko-KR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8535" y="1781431"/>
            <a:ext cx="5906930" cy="3583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ko-KR" dirty="0"/>
              <a:t>19~22행: 컨트롤러 객체에서 반환된 </a:t>
            </a:r>
            <a:r>
              <a:rPr lang="ko-KR" altLang="ko-KR" dirty="0" err="1"/>
              <a:t>ModelAndView</a:t>
            </a:r>
            <a:r>
              <a:rPr lang="ko-KR" altLang="ko-KR" dirty="0"/>
              <a:t> 객체에서 뷰에 해당하는 JSP 파일을 검색하기 위해 </a:t>
            </a:r>
            <a:r>
              <a:rPr lang="ko-KR" altLang="ko-KR" dirty="0" err="1"/>
              <a:t>InternalResourceViewResolver</a:t>
            </a:r>
            <a:r>
              <a:rPr lang="ko-KR" altLang="ko-KR" dirty="0"/>
              <a:t> 객체를 생성</a:t>
            </a:r>
            <a:r>
              <a:rPr lang="ko-KR" altLang="en-US" dirty="0"/>
              <a:t>함</a:t>
            </a:r>
            <a:endParaRPr lang="ko-KR" altLang="ko-KR" dirty="0"/>
          </a:p>
          <a:p>
            <a:pPr lvl="1">
              <a:defRPr/>
            </a:pPr>
            <a:endParaRPr lang="ko-KR" altLang="ko-KR" dirty="0"/>
          </a:p>
          <a:p>
            <a:pPr lvl="1">
              <a:defRPr/>
            </a:pPr>
            <a:endParaRPr lang="ko-KR" altLang="ko-KR" dirty="0"/>
          </a:p>
          <a:p>
            <a:pPr lvl="1">
              <a:defRPr/>
            </a:pPr>
            <a:endParaRPr lang="ko-KR" altLang="ko-KR" dirty="0"/>
          </a:p>
          <a:p>
            <a:pPr lvl="2">
              <a:defRPr/>
            </a:pPr>
            <a:r>
              <a:rPr lang="ko-KR" altLang="ko-KR" dirty="0"/>
              <a:t>컨트롤러에서 반환된 뷰 객체의 JSP 파일을 찾기 위한 빈 객체를 생성하기 위한 설정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>
              <a:defRPr/>
            </a:pPr>
            <a:r>
              <a:rPr lang="ko-KR" altLang="ko-KR" dirty="0"/>
              <a:t>뷰를 찾기 위해서 </a:t>
            </a:r>
            <a:r>
              <a:rPr lang="ko-KR" altLang="ko-KR" dirty="0" err="1"/>
              <a:t>InternalResourceViewResolver</a:t>
            </a:r>
            <a:r>
              <a:rPr lang="ko-KR" altLang="ko-KR" dirty="0"/>
              <a:t> 객체가 스프링 컨테이너에 생성하고 </a:t>
            </a:r>
            <a:r>
              <a:rPr lang="ko-KR" altLang="ko-KR" dirty="0" err="1"/>
              <a:t>prefix와</a:t>
            </a:r>
            <a:r>
              <a:rPr lang="ko-KR" altLang="ko-KR" dirty="0"/>
              <a:t> </a:t>
            </a:r>
            <a:r>
              <a:rPr lang="ko-KR" altLang="ko-KR" dirty="0" err="1"/>
              <a:t>suffix</a:t>
            </a:r>
            <a:r>
              <a:rPr lang="ko-KR" altLang="ko-KR" dirty="0"/>
              <a:t> 속성에 /WEB-INF/</a:t>
            </a:r>
            <a:r>
              <a:rPr lang="ko-KR" altLang="ko-KR" dirty="0" err="1"/>
              <a:t>views</a:t>
            </a:r>
            <a:r>
              <a:rPr lang="ko-KR" altLang="ko-KR" dirty="0"/>
              <a:t>/와 .</a:t>
            </a:r>
            <a:r>
              <a:rPr lang="ko-KR" altLang="ko-KR" dirty="0" err="1"/>
              <a:t>jsp를</a:t>
            </a:r>
            <a:r>
              <a:rPr lang="ko-KR" altLang="ko-KR" dirty="0"/>
              <a:t> 설정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905" y="1943835"/>
            <a:ext cx="6432229" cy="11380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8842" y="4346019"/>
            <a:ext cx="6066316" cy="196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5BBCB-2645-99CE-9F3E-48557932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STS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8C635-DF94-373A-846B-D02C26B5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STS(Spring Tool Suit)</a:t>
            </a:r>
          </a:p>
          <a:p>
            <a:pPr lvl="1"/>
            <a:r>
              <a:rPr lang="ko-KR" altLang="en-US"/>
              <a:t>스프링을 </a:t>
            </a:r>
            <a:r>
              <a:rPr lang="ko-KR" altLang="en-US" dirty="0"/>
              <a:t>이용한 프로그램 개발을 좀 더 쉽게 진행할 수 있도록 </a:t>
            </a:r>
            <a:r>
              <a:rPr lang="ko-KR" altLang="en-US"/>
              <a:t>고안된 프로젝트</a:t>
            </a:r>
            <a:endParaRPr lang="en-US" altLang="ko-KR"/>
          </a:p>
          <a:p>
            <a:pPr lvl="1"/>
            <a:r>
              <a:rPr lang="en-US" altLang="ko-KR"/>
              <a:t>STS</a:t>
            </a:r>
            <a:r>
              <a:rPr lang="ko-KR" altLang="en-US" dirty="0"/>
              <a:t>를 </a:t>
            </a:r>
            <a:r>
              <a:rPr lang="ko-KR" altLang="en-US"/>
              <a:t>사용하는 방법</a:t>
            </a:r>
            <a:r>
              <a:rPr lang="en-US" altLang="ko-KR"/>
              <a:t> 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/>
              <a:t>이클립스에 </a:t>
            </a:r>
            <a:r>
              <a:rPr lang="en-US" altLang="ko-KR" dirty="0"/>
              <a:t>STS </a:t>
            </a:r>
            <a:r>
              <a:rPr lang="ko-KR" altLang="en-US" dirty="0"/>
              <a:t>플러그인을 </a:t>
            </a:r>
            <a:r>
              <a:rPr lang="ko-KR" altLang="en-US"/>
              <a:t>설치해서 사용하는 방법</a:t>
            </a:r>
            <a:endParaRPr lang="en-US" altLang="ko-KR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/>
              <a:t>스프링 깃허브에서 </a:t>
            </a:r>
            <a:r>
              <a:rPr lang="ko-KR" altLang="en-US" dirty="0"/>
              <a:t>단독으로 </a:t>
            </a:r>
            <a:r>
              <a:rPr lang="ko-KR" altLang="en-US" err="1"/>
              <a:t>내려받아</a:t>
            </a:r>
            <a:r>
              <a:rPr lang="ko-KR" altLang="en-US"/>
              <a:t> 사용하는 방법</a:t>
            </a:r>
            <a:r>
              <a:rPr lang="en-US" altLang="ko-KR"/>
              <a:t>(</a:t>
            </a:r>
            <a:r>
              <a:rPr lang="ko-KR" altLang="en-US"/>
              <a:t>이클립스와 비슷한 프로그램</a:t>
            </a:r>
            <a:r>
              <a:rPr lang="en-US" altLang="ko-KR"/>
              <a:t>)</a:t>
            </a:r>
          </a:p>
          <a:p>
            <a:pPr lvl="2"/>
            <a:r>
              <a:rPr lang="ko-KR" altLang="en-US" sz="1100">
                <a:solidFill>
                  <a:srgbClr val="FF0000"/>
                </a:solidFill>
              </a:rPr>
              <a:t>주의</a:t>
            </a:r>
            <a:r>
              <a:rPr lang="en-US" altLang="ko-KR" sz="1100">
                <a:solidFill>
                  <a:srgbClr val="FF0000"/>
                </a:solidFill>
              </a:rPr>
              <a:t>) </a:t>
            </a:r>
            <a:r>
              <a:rPr lang="ko-KR" altLang="en-US" sz="1100">
                <a:solidFill>
                  <a:srgbClr val="FF0000"/>
                </a:solidFill>
              </a:rPr>
              <a:t>최근 들어 이클립스에서 </a:t>
            </a:r>
            <a:r>
              <a:rPr lang="en-US" altLang="ko-KR" sz="1100">
                <a:solidFill>
                  <a:srgbClr val="FF0000"/>
                </a:solidFill>
              </a:rPr>
              <a:t>STS </a:t>
            </a:r>
            <a:r>
              <a:rPr lang="ko-KR" altLang="en-US" sz="1100">
                <a:solidFill>
                  <a:srgbClr val="FF0000"/>
                </a:solidFill>
              </a:rPr>
              <a:t>플러그인을 설치하는 방식에 약간의 문제가 발생하는 경우가 있으므로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이 책에서는 보다 안정적인 스프링 공식 깃허브에서 </a:t>
            </a:r>
            <a:r>
              <a:rPr lang="en-US" altLang="ko-KR" sz="1100">
                <a:solidFill>
                  <a:srgbClr val="FF0000"/>
                </a:solidFill>
              </a:rPr>
              <a:t>STS</a:t>
            </a:r>
            <a:r>
              <a:rPr lang="ko-KR" altLang="en-US" sz="1100">
                <a:solidFill>
                  <a:srgbClr val="FF0000"/>
                </a:solidFill>
              </a:rPr>
              <a:t>를 별도로 다운로드받아 사용함</a:t>
            </a:r>
          </a:p>
          <a:p>
            <a:pPr marL="1257300" lvl="2" indent="-342900">
              <a:buFont typeface="+mj-ea"/>
              <a:buAutoNum type="circleNumDbPlain"/>
            </a:pPr>
            <a:endParaRPr lang="en-US" altLang="ko-KR" sz="1100">
              <a:solidFill>
                <a:srgbClr val="FF0000"/>
              </a:solidFill>
            </a:endParaRP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065A3004-A8E0-C663-05F7-32BF754FB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1" y="3410753"/>
            <a:ext cx="6762678" cy="20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970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 servlet-context.xml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servlet-context.xml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24행: </a:t>
            </a:r>
            <a:r>
              <a:rPr lang="ko-KR" altLang="en-US" dirty="0" err="1"/>
              <a:t>com.company.hello</a:t>
            </a:r>
            <a:r>
              <a:rPr lang="ko-KR" altLang="en-US" dirty="0"/>
              <a:t> 패키지 하위에 있는 모든 컴포넌트들을 사용할 수 있도록 스캔함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528" y="1988840"/>
            <a:ext cx="6624984" cy="48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컨트롤러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컨트롤러</a:t>
            </a:r>
          </a:p>
          <a:p>
            <a:pPr lvl="1">
              <a:defRPr/>
            </a:pPr>
            <a:r>
              <a:rPr lang="ko-KR" altLang="en-US" dirty="0"/>
              <a:t>클라이언트의 요청을 실제로 처리하는 객체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컨트롤러 객체는 클라이언트의 요청을 받아서 사용자의 요청에 부합하는 메서드를 실행함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그리고 해당 메서드는 </a:t>
            </a:r>
            <a:r>
              <a:rPr lang="ko-KR" altLang="en-US" dirty="0" err="1"/>
              <a:t>Service와</a:t>
            </a:r>
            <a:r>
              <a:rPr lang="ko-KR" altLang="en-US" dirty="0"/>
              <a:t> DAO 등을 이용해서 사용자의 요청에 대한 작업을 진행함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메서드의 작업이 완료되면 뷰 정보를 반환하고, 반환된 정보를 이용해서 JSP 파일이 실행됨</a:t>
            </a:r>
          </a:p>
          <a:p>
            <a:pPr lvl="2">
              <a:defRPr/>
            </a:pPr>
            <a:r>
              <a:rPr lang="ko-KR" altLang="en-US" dirty="0" err="1"/>
              <a:t>web.xml</a:t>
            </a:r>
            <a:r>
              <a:rPr lang="ko-KR" altLang="en-US" dirty="0"/>
              <a:t>, </a:t>
            </a:r>
            <a:r>
              <a:rPr lang="ko-KR" altLang="en-US" dirty="0" err="1"/>
              <a:t>servlet-context.xml은</a:t>
            </a:r>
            <a:r>
              <a:rPr lang="ko-KR" altLang="en-US" dirty="0"/>
              <a:t> 프로젝트 초기에 설정하면 프로젝트를 진행하면서 설정이 변경되는 경우는 </a:t>
            </a:r>
            <a:r>
              <a:rPr lang="ko-KR" altLang="en-US" dirty="0" err="1"/>
              <a:t>드뭄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실제로 개발자의 작업이 많이 투입되는 곳은 </a:t>
            </a:r>
            <a:r>
              <a:rPr lang="ko-KR" altLang="en-US" dirty="0" err="1"/>
              <a:t>Controller</a:t>
            </a:r>
            <a:r>
              <a:rPr lang="ko-KR" altLang="en-US" dirty="0"/>
              <a:t>, Service, </a:t>
            </a:r>
            <a:r>
              <a:rPr lang="ko-KR" altLang="en-US" dirty="0" err="1"/>
              <a:t>DAO임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8260" y="5094185"/>
            <a:ext cx="5847481" cy="140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컨트롤러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컨트롤러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830" y="1184132"/>
            <a:ext cx="6158340" cy="5530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컨트롤러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컨트롤러</a:t>
            </a:r>
          </a:p>
          <a:p>
            <a:pPr lvl="1">
              <a:defRPr/>
            </a:pPr>
            <a:r>
              <a:rPr lang="ko-KR" altLang="en-US" dirty="0"/>
              <a:t>@RequestMapping 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/>
              <a:t>home</a:t>
            </a:r>
            <a:r>
              <a:rPr lang="ko-KR" altLang="en-US" dirty="0"/>
              <a:t>() 메서드를 사용자의 요청에 부합하는 메서드로 선언하며 </a:t>
            </a:r>
            <a:r>
              <a:rPr lang="ko-KR" altLang="en-US" dirty="0" err="1"/>
              <a:t>value</a:t>
            </a:r>
            <a:r>
              <a:rPr lang="ko-KR" altLang="en-US" dirty="0"/>
              <a:t> 속성에 대한 값으로 /</a:t>
            </a:r>
            <a:r>
              <a:rPr lang="ko-KR" altLang="en-US" dirty="0" err="1"/>
              <a:t>를</a:t>
            </a:r>
            <a:r>
              <a:rPr lang="ko-KR" altLang="en-US" dirty="0"/>
              <a:t> 설정함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/ 설정을 하면 루트경로를 이용한 사용자의 요청에 대해서 </a:t>
            </a:r>
            <a:r>
              <a:rPr lang="ko-KR" altLang="en-US" dirty="0" err="1"/>
              <a:t>home</a:t>
            </a:r>
            <a:r>
              <a:rPr lang="ko-KR" altLang="en-US" dirty="0"/>
              <a:t>() 메서드가 실행됨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5931" y="2753925"/>
            <a:ext cx="6392139" cy="377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 </a:t>
            </a:r>
            <a:r>
              <a:rPr lang="ko-KR" altLang="en-US"/>
              <a:t>컨트롤러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컨트롤러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769077" y="2187560"/>
            <a:ext cx="7605845" cy="2591589"/>
            <a:chOff x="769077" y="3160556"/>
            <a:chExt cx="7605845" cy="2591589"/>
          </a:xfrm>
        </p:grpSpPr>
        <p:sp>
          <p:nvSpPr>
            <p:cNvPr id="5" name="직사각형 6"/>
            <p:cNvSpPr/>
            <p:nvPr/>
          </p:nvSpPr>
          <p:spPr>
            <a:xfrm>
              <a:off x="769077" y="3160556"/>
              <a:ext cx="7605845" cy="2591589"/>
            </a:xfrm>
            <a:prstGeom prst="rect">
              <a:avLst/>
            </a:prstGeom>
            <a:solidFill>
              <a:srgbClr val="F8EFE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1039107" y="3430587"/>
              <a:ext cx="7065785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 b="1" dirty="0"/>
                <a:t>&lt;</a:t>
              </a:r>
              <a:r>
                <a:rPr lang="ko-KR" altLang="en-US" sz="1500" b="1" dirty="0"/>
                <a:t>여기서 잠깐</a:t>
              </a:r>
              <a:r>
                <a:rPr lang="en-US" altLang="ko-KR" sz="1500" b="1" dirty="0"/>
                <a:t>!&gt;</a:t>
              </a:r>
              <a:r>
                <a:rPr lang="ko-KR" altLang="en-US" sz="1500" b="1" dirty="0"/>
                <a:t> @ReqeustMapping을 이용한 URL 매핑 방법</a:t>
              </a:r>
            </a:p>
            <a:p>
              <a:pPr>
                <a:defRPr/>
              </a:pPr>
              <a:endParaRPr lang="en-US" altLang="ko-KR" sz="1500" b="1" dirty="0"/>
            </a:p>
            <a:p>
              <a:pPr>
                <a:defRPr/>
              </a:pPr>
              <a:r>
                <a:rPr lang="ko-KR" altLang="en-US" sz="1500" dirty="0"/>
                <a:t>❶ </a:t>
              </a:r>
              <a:r>
                <a:rPr lang="ko-KR" altLang="en-US" sz="1500" dirty="0" err="1"/>
                <a:t>value</a:t>
              </a:r>
              <a:r>
                <a:rPr lang="ko-KR" altLang="en-US" sz="1500" dirty="0"/>
                <a:t> 속성명을 이용한 방법 : @ReqeustMapping(value="URL </a:t>
              </a:r>
              <a:r>
                <a:rPr lang="ko-KR" altLang="en-US" sz="1500" dirty="0" err="1"/>
                <a:t>요청값</a:t>
              </a:r>
              <a:r>
                <a:rPr lang="ko-KR" altLang="en-US" sz="1500" dirty="0"/>
                <a:t>") </a:t>
              </a:r>
            </a:p>
            <a:p>
              <a:pPr>
                <a:defRPr/>
              </a:pPr>
              <a:r>
                <a:rPr lang="ko-KR" altLang="en-US" sz="1500" dirty="0"/>
                <a:t>   </a:t>
              </a:r>
              <a:r>
                <a:rPr lang="en-US" altLang="ko-KR" sz="1500" dirty="0"/>
                <a:t>[</a:t>
              </a:r>
              <a:r>
                <a:rPr lang="ko-KR" altLang="en-US" sz="1500" dirty="0"/>
                <a:t>예</a:t>
              </a:r>
              <a:r>
                <a:rPr lang="en-US" altLang="ko-KR" sz="1500" dirty="0"/>
                <a:t>]</a:t>
              </a:r>
              <a:r>
                <a:rPr lang="ko-KR" altLang="en-US" sz="1500" dirty="0"/>
                <a:t> @RequestMapping(value="/")</a:t>
              </a:r>
            </a:p>
            <a:p>
              <a:pPr>
                <a:defRPr/>
              </a:pPr>
              <a:r>
                <a:rPr lang="ko-KR" altLang="en-US" sz="1500" dirty="0"/>
                <a:t>❷ 속성 값을 이용한 방법 : @ReqeustMapping("URL </a:t>
              </a:r>
              <a:r>
                <a:rPr lang="ko-KR" altLang="en-US" sz="1500" dirty="0" err="1"/>
                <a:t>요청값</a:t>
              </a:r>
              <a:r>
                <a:rPr lang="ko-KR" altLang="en-US" sz="1500" dirty="0"/>
                <a:t>") </a:t>
              </a:r>
            </a:p>
            <a:p>
              <a:pPr>
                <a:defRPr/>
              </a:pPr>
              <a:r>
                <a:rPr lang="ko-KR" altLang="en-US" sz="1500" dirty="0"/>
                <a:t>   </a:t>
              </a:r>
              <a:r>
                <a:rPr lang="en-US" altLang="ko-KR" sz="1500" dirty="0"/>
                <a:t>[</a:t>
              </a:r>
              <a:r>
                <a:rPr lang="ko-KR" altLang="en-US" sz="1500" dirty="0"/>
                <a:t>예</a:t>
              </a:r>
              <a:r>
                <a:rPr lang="en-US" altLang="ko-KR" sz="1500" dirty="0"/>
                <a:t>]</a:t>
              </a:r>
              <a:r>
                <a:rPr lang="ko-KR" altLang="en-US" sz="1500" dirty="0"/>
                <a:t> @RequestMapping("/")</a:t>
              </a:r>
            </a:p>
            <a:p>
              <a:pPr>
                <a:defRPr/>
              </a:pPr>
              <a:endParaRPr lang="ko-KR" altLang="en-US" sz="1500" dirty="0"/>
            </a:p>
            <a:p>
              <a:pPr>
                <a:defRPr/>
              </a:pPr>
              <a:r>
                <a:rPr lang="ko-KR" altLang="en-US" sz="1500" dirty="0"/>
                <a:t>@RequestMapping의 속성이 2개 이상일 경우에는 ❶번의 방법처럼 속성명을 이용하고, 속성이 1개일 경우에는 속성명을 생략해서 사용할 수 있습니다</a:t>
              </a:r>
              <a:r>
                <a:rPr lang="en-US" altLang="ko-KR" sz="1500" dirty="0"/>
                <a:t>.</a:t>
              </a:r>
              <a:endParaRPr lang="ko-KR" altLang="en-US" sz="15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6.</a:t>
            </a:r>
            <a:r>
              <a:rPr lang="ko-KR" altLang="en-US"/>
              <a:t> 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뷰</a:t>
            </a:r>
          </a:p>
          <a:p>
            <a:pPr lvl="1">
              <a:defRPr/>
            </a:pPr>
            <a:r>
              <a:rPr lang="ko-KR" altLang="en-US" dirty="0"/>
              <a:t>뷰에 이용되는 JSP 파일명을 지정하는 방법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[코드 7-1]의 19행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home</a:t>
            </a:r>
            <a:r>
              <a:rPr lang="ko-KR" altLang="en-US" dirty="0"/>
              <a:t>() 메서드는 반환 값으로 </a:t>
            </a:r>
            <a:r>
              <a:rPr lang="ko-KR" altLang="en-US" dirty="0" err="1"/>
              <a:t>String</a:t>
            </a:r>
            <a:r>
              <a:rPr lang="ko-KR" altLang="en-US" dirty="0"/>
              <a:t> 데이터를 이용함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반환되는 </a:t>
            </a:r>
            <a:r>
              <a:rPr lang="ko-KR" altLang="en-US" dirty="0" err="1"/>
              <a:t>String</a:t>
            </a:r>
            <a:r>
              <a:rPr lang="ko-KR" altLang="en-US" dirty="0"/>
              <a:t> 값이 사용자한테 응답하기 위해 필요한 JSP 파일의 이름임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home을</a:t>
            </a:r>
            <a:r>
              <a:rPr lang="ko-KR" altLang="en-US" dirty="0"/>
              <a:t> 반환하는 경우에는 </a:t>
            </a:r>
            <a:r>
              <a:rPr lang="ko-KR" altLang="en-US" dirty="0" err="1"/>
              <a:t>home.jsp가</a:t>
            </a:r>
            <a:r>
              <a:rPr lang="ko-KR" altLang="en-US" dirty="0"/>
              <a:t> 실행됨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274" y="3338990"/>
            <a:ext cx="7075452" cy="1775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45655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회원 관리 페이지 만들기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05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5365195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순서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/>
              <a:t>컨트롤러</a:t>
            </a:r>
            <a:r>
              <a:rPr lang="en-US" altLang="ko-KR" dirty="0"/>
              <a:t>(MemberController.java)</a:t>
            </a:r>
            <a:r>
              <a:rPr lang="ko-KR" altLang="en-US" dirty="0"/>
              <a:t>를 </a:t>
            </a:r>
            <a:r>
              <a:rPr lang="en-US" altLang="ko-KR" dirty="0" err="1"/>
              <a:t>com.company.hello.member</a:t>
            </a:r>
            <a:r>
              <a:rPr lang="en-US" altLang="ko-KR" dirty="0"/>
              <a:t> </a:t>
            </a:r>
            <a:r>
              <a:rPr lang="ko-KR" altLang="en-US" dirty="0"/>
              <a:t>패키지에 만든다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err="1"/>
              <a:t>signUp</a:t>
            </a:r>
            <a:r>
              <a:rPr lang="en-US" altLang="ko-KR" dirty="0"/>
              <a:t>() </a:t>
            </a:r>
            <a:r>
              <a:rPr lang="ko-KR" altLang="en-US" dirty="0"/>
              <a:t>메서드를 만들고 </a:t>
            </a:r>
            <a:r>
              <a:rPr lang="en-US" altLang="ko-KR" dirty="0"/>
              <a:t>URL</a:t>
            </a:r>
            <a:r>
              <a:rPr lang="ko-KR" altLang="en-US" dirty="0"/>
              <a:t>을 매핑한다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err="1"/>
              <a:t>logIn</a:t>
            </a:r>
            <a:r>
              <a:rPr lang="en-US" altLang="ko-KR" dirty="0"/>
              <a:t>() </a:t>
            </a:r>
            <a:r>
              <a:rPr lang="ko-KR" altLang="en-US" dirty="0"/>
              <a:t>메서드를 만들고 </a:t>
            </a:r>
            <a:r>
              <a:rPr lang="en-US" altLang="ko-KR" dirty="0"/>
              <a:t>URL</a:t>
            </a:r>
            <a:r>
              <a:rPr lang="ko-KR" altLang="en-US" dirty="0"/>
              <a:t>을 매핑한다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err="1"/>
              <a:t>signUp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signIn</a:t>
            </a:r>
            <a:r>
              <a:rPr lang="en-US" altLang="ko-KR" dirty="0"/>
              <a:t>()</a:t>
            </a:r>
            <a:r>
              <a:rPr lang="ko-KR" altLang="en-US" dirty="0"/>
              <a:t>에 해당하는 뷰</a:t>
            </a:r>
            <a:r>
              <a:rPr lang="en-US" altLang="ko-KR" dirty="0"/>
              <a:t>(</a:t>
            </a:r>
            <a:r>
              <a:rPr lang="en-US" altLang="ko-KR" dirty="0" err="1"/>
              <a:t>sign_up.jsp</a:t>
            </a:r>
            <a:r>
              <a:rPr lang="en-US" altLang="ko-KR" dirty="0"/>
              <a:t>, </a:t>
            </a:r>
            <a:r>
              <a:rPr lang="en-US" altLang="ko-KR" dirty="0" err="1"/>
              <a:t>sign_in.jsp</a:t>
            </a:r>
            <a:r>
              <a:rPr lang="en-US" altLang="ko-KR" dirty="0"/>
              <a:t>)</a:t>
            </a:r>
            <a:r>
              <a:rPr lang="ko-KR" altLang="en-US" dirty="0"/>
              <a:t>를 각각 만듭니다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78844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com.company.hello.member</a:t>
            </a:r>
            <a:r>
              <a:rPr lang="en-US" altLang="ko-KR" dirty="0"/>
              <a:t> </a:t>
            </a:r>
            <a:r>
              <a:rPr lang="ko-KR" altLang="en-US" dirty="0"/>
              <a:t>패키지를 만들고</a:t>
            </a:r>
            <a:r>
              <a:rPr lang="en-US" altLang="ko-KR" dirty="0"/>
              <a:t>, </a:t>
            </a:r>
            <a:r>
              <a:rPr lang="ko-KR" altLang="en-US" dirty="0"/>
              <a:t>그 아래에 </a:t>
            </a: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클래스를 생성함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클래스가 컨트롤러의 역할을 할 수 있도록 </a:t>
            </a:r>
            <a:r>
              <a:rPr lang="en-US" altLang="ko-KR" dirty="0"/>
              <a:t>@Controller</a:t>
            </a:r>
            <a:r>
              <a:rPr lang="ko-KR" altLang="en-US" dirty="0"/>
              <a:t>를 다음과 같이 명시함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15" y="1519093"/>
            <a:ext cx="2306567" cy="806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49" y="3158970"/>
            <a:ext cx="6104302" cy="19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787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signUp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signIn</a:t>
            </a:r>
            <a:r>
              <a:rPr lang="en-US" altLang="ko-KR" dirty="0"/>
              <a:t>() </a:t>
            </a:r>
            <a:r>
              <a:rPr lang="ko-KR" altLang="en-US" dirty="0"/>
              <a:t>메서드를 다음과 같이 각각 생성함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1673805"/>
            <a:ext cx="6097145" cy="26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349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5BBCB-2645-99CE-9F3E-48557932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STS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8C635-DF94-373A-846B-D02C26B5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STS </a:t>
            </a:r>
            <a:r>
              <a:rPr lang="ko-KR" altLang="en-US"/>
              <a:t>설치하기</a:t>
            </a:r>
            <a:endParaRPr lang="en-US" altLang="ko-KR" dirty="0"/>
          </a:p>
          <a:p>
            <a:pPr lvl="1"/>
            <a:r>
              <a:rPr lang="en-US" altLang="ko-KR"/>
              <a:t>1</a:t>
            </a:r>
            <a:r>
              <a:rPr lang="en-US" altLang="ko-KR" dirty="0"/>
              <a:t>. [C] </a:t>
            </a:r>
            <a:r>
              <a:rPr lang="ko-KR" altLang="en-US" dirty="0"/>
              <a:t>드라이브에 </a:t>
            </a:r>
            <a:r>
              <a:rPr lang="en-US" altLang="ko-KR" dirty="0"/>
              <a:t>[</a:t>
            </a:r>
            <a:r>
              <a:rPr lang="en-US" altLang="ko-KR" dirty="0" err="1"/>
              <a:t>springMVC_STS</a:t>
            </a:r>
            <a:r>
              <a:rPr lang="en-US" altLang="ko-KR" dirty="0"/>
              <a:t>] </a:t>
            </a:r>
            <a:r>
              <a:rPr lang="ko-KR" altLang="en-US" dirty="0"/>
              <a:t>폴더를 만들고</a:t>
            </a:r>
            <a:r>
              <a:rPr lang="en-US" altLang="ko-KR" dirty="0"/>
              <a:t>, </a:t>
            </a:r>
            <a:r>
              <a:rPr lang="ko-KR" altLang="en-US" dirty="0"/>
              <a:t>폴더 내부에 </a:t>
            </a:r>
            <a:r>
              <a:rPr lang="en-US" altLang="ko-KR" dirty="0"/>
              <a:t>[download]</a:t>
            </a:r>
            <a:r>
              <a:rPr lang="ko-KR" altLang="en-US" dirty="0"/>
              <a:t>와 </a:t>
            </a:r>
            <a:r>
              <a:rPr lang="en-US" altLang="ko-KR" dirty="0"/>
              <a:t>[project</a:t>
            </a:r>
            <a:r>
              <a:rPr lang="en-US" altLang="ko-KR"/>
              <a:t>] </a:t>
            </a:r>
            <a:r>
              <a:rPr lang="ko-KR" altLang="en-US"/>
              <a:t>폴더</a:t>
            </a:r>
            <a:r>
              <a:rPr lang="en-US" altLang="ko-KR"/>
              <a:t> </a:t>
            </a:r>
            <a:r>
              <a:rPr lang="ko-KR" altLang="en-US"/>
              <a:t>생성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스프링 공식 깃허브에 접속해서 </a:t>
            </a:r>
            <a:r>
              <a:rPr lang="en-US" altLang="ko-KR"/>
              <a:t>STS3 </a:t>
            </a:r>
            <a:r>
              <a:rPr lang="ko-KR" altLang="en-US"/>
              <a:t>다운로드 링크</a:t>
            </a:r>
            <a:r>
              <a:rPr lang="en-US" altLang="ko-KR"/>
              <a:t>(https://github.com/spring-attic/toolsuite-distribution/wiki/Spring-Tool-Suite-3)</a:t>
            </a:r>
            <a:r>
              <a:rPr lang="ko-KR" altLang="en-US"/>
              <a:t>에서 ‘</a:t>
            </a:r>
            <a:r>
              <a:rPr lang="en-US" altLang="ko-KR"/>
              <a:t>Spring Tool Suite 3.9.18’</a:t>
            </a:r>
            <a:r>
              <a:rPr lang="ko-KR" altLang="en-US"/>
              <a:t>에서 가장 첫 번째 다운로드 링크를 클릭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내려받은 </a:t>
            </a:r>
            <a:r>
              <a:rPr lang="en-US" altLang="ko-KR"/>
              <a:t>[spring-tool-suite-3.9.18...]</a:t>
            </a:r>
            <a:r>
              <a:rPr lang="ko-KR" altLang="en-US"/>
              <a:t>을 </a:t>
            </a:r>
            <a:r>
              <a:rPr lang="en-US" altLang="ko-KR"/>
              <a:t>[springMVC_STS]-[download] </a:t>
            </a:r>
            <a:r>
              <a:rPr lang="ko-KR" altLang="en-US"/>
              <a:t>폴더로 옮기고 압축 해제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5A3004-A8E0-C663-05F7-32BF754FB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225" y="4024960"/>
            <a:ext cx="1943245" cy="105027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98262" y="4037682"/>
            <a:ext cx="6547477" cy="2808584"/>
            <a:chOff x="1300660" y="4037682"/>
            <a:chExt cx="6547477" cy="2808584"/>
          </a:xfrm>
        </p:grpSpPr>
        <p:pic>
          <p:nvPicPr>
            <p:cNvPr id="6" name="그림 5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2AF7A208-D3E7-4CC6-945E-0CEE39914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660" y="4037682"/>
              <a:ext cx="5161550" cy="2669407"/>
            </a:xfrm>
            <a:prstGeom prst="rect">
              <a:avLst/>
            </a:prstGeom>
          </p:spPr>
        </p:pic>
        <p:pic>
          <p:nvPicPr>
            <p:cNvPr id="7" name="그림 6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319E9F36-0CDD-53DC-0EC0-EC03CBBD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910" y="5749436"/>
              <a:ext cx="4086227" cy="1096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01856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4. </a:t>
            </a:r>
            <a:r>
              <a:rPr lang="en-US" altLang="ko-KR" dirty="0" err="1"/>
              <a:t>signUp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signIn</a:t>
            </a:r>
            <a:r>
              <a:rPr lang="en-US" altLang="ko-KR" dirty="0"/>
              <a:t>() </a:t>
            </a:r>
            <a:r>
              <a:rPr lang="ko-KR" altLang="en-US" dirty="0"/>
              <a:t>메서드에 </a:t>
            </a:r>
            <a:r>
              <a:rPr lang="en-US" altLang="ko-KR" dirty="0"/>
              <a:t>@RequestMapping</a:t>
            </a:r>
            <a:r>
              <a:rPr lang="ko-KR" altLang="en-US" dirty="0"/>
              <a:t>으로 요청 </a:t>
            </a:r>
            <a:r>
              <a:rPr lang="en-US" altLang="ko-KR" dirty="0"/>
              <a:t>URL</a:t>
            </a:r>
            <a:r>
              <a:rPr lang="ko-KR" altLang="en-US" dirty="0"/>
              <a:t>을 매핑함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62" y="1673805"/>
            <a:ext cx="6104302" cy="30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863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5. </a:t>
            </a:r>
            <a:r>
              <a:rPr lang="ko-KR" altLang="en-US" dirty="0"/>
              <a:t>뷰로 사용할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lvl="2"/>
            <a:r>
              <a:rPr lang="en-US" altLang="ko-KR" dirty="0"/>
              <a:t>[views] </a:t>
            </a:r>
            <a:r>
              <a:rPr lang="ko-KR" altLang="en-US" dirty="0"/>
              <a:t>폴더에서 오른쪽 마우스를 클릭하여 </a:t>
            </a:r>
            <a:r>
              <a:rPr lang="en-US" altLang="ko-KR" dirty="0"/>
              <a:t>[New]-[JSP File]</a:t>
            </a:r>
            <a:r>
              <a:rPr lang="ko-KR" altLang="en-US" dirty="0"/>
              <a:t>을 선택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[New JSP File] </a:t>
            </a:r>
            <a:r>
              <a:rPr lang="ko-KR" altLang="en-US" dirty="0"/>
              <a:t>창에서 </a:t>
            </a:r>
            <a:r>
              <a:rPr lang="en-US" altLang="ko-KR" dirty="0"/>
              <a:t>File name</a:t>
            </a:r>
            <a:r>
              <a:rPr lang="ko-KR" altLang="en-US" dirty="0"/>
              <a:t>을 </a:t>
            </a:r>
            <a:r>
              <a:rPr lang="en-US" altLang="ko-KR" dirty="0" err="1"/>
              <a:t>sign_up</a:t>
            </a:r>
            <a:r>
              <a:rPr lang="ko-KR" altLang="en-US" dirty="0"/>
              <a:t>으로 입력한 후 </a:t>
            </a:r>
            <a:r>
              <a:rPr lang="en-US" altLang="ko-KR" dirty="0"/>
              <a:t>&lt;Finish&gt;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70" y="2712040"/>
            <a:ext cx="5622660" cy="3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764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6. </a:t>
            </a:r>
            <a:r>
              <a:rPr lang="en-US" altLang="ko-KR" dirty="0" err="1"/>
              <a:t>sign_up.jsp</a:t>
            </a:r>
            <a:r>
              <a:rPr lang="ko-KR" altLang="en-US" dirty="0"/>
              <a:t>에서 </a:t>
            </a:r>
            <a:r>
              <a:rPr lang="en-US" altLang="ko-KR" dirty="0"/>
              <a:t>This page is SIGN_UP.</a:t>
            </a:r>
            <a:r>
              <a:rPr lang="ko-KR" altLang="en-US" dirty="0"/>
              <a:t> 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71" y="1673805"/>
            <a:ext cx="6111458" cy="3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72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7. [views]</a:t>
            </a:r>
            <a:r>
              <a:rPr lang="ko-KR" altLang="en-US" dirty="0"/>
              <a:t>에 </a:t>
            </a:r>
            <a:r>
              <a:rPr lang="en-US" altLang="ko-KR" dirty="0" err="1"/>
              <a:t>sign_up.jsp</a:t>
            </a:r>
            <a:r>
              <a:rPr lang="ko-KR" altLang="en-US" dirty="0"/>
              <a:t>와 동일하게 </a:t>
            </a:r>
            <a:r>
              <a:rPr lang="en-US" altLang="ko-KR" dirty="0" err="1"/>
              <a:t>sign_in.jsp</a:t>
            </a:r>
            <a:r>
              <a:rPr lang="en-US" altLang="ko-KR" dirty="0"/>
              <a:t> </a:t>
            </a:r>
            <a:r>
              <a:rPr lang="ko-KR" altLang="en-US" dirty="0"/>
              <a:t>파일을 만들고 </a:t>
            </a:r>
            <a:r>
              <a:rPr lang="en-US" altLang="ko-KR" dirty="0"/>
              <a:t>This page is SIGN_IN.</a:t>
            </a:r>
            <a:r>
              <a:rPr lang="ko-KR" altLang="en-US" dirty="0"/>
              <a:t>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80" y="2123855"/>
            <a:ext cx="6111458" cy="32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582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8. </a:t>
            </a:r>
            <a:r>
              <a:rPr lang="en-US" altLang="ko-KR" dirty="0" err="1"/>
              <a:t>MemberController</a:t>
            </a:r>
            <a:r>
              <a:rPr lang="ko-KR" altLang="en-US" dirty="0"/>
              <a:t>의 </a:t>
            </a:r>
            <a:r>
              <a:rPr lang="en-US" altLang="ko-KR" dirty="0" err="1"/>
              <a:t>signUp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signIn</a:t>
            </a:r>
            <a:r>
              <a:rPr lang="en-US" altLang="ko-KR" dirty="0"/>
              <a:t>() </a:t>
            </a:r>
            <a:r>
              <a:rPr lang="ko-KR" altLang="en-US" dirty="0"/>
              <a:t>메서드의 반환 값을 각각 </a:t>
            </a:r>
            <a:r>
              <a:rPr lang="en-US" altLang="ko-KR" dirty="0" err="1"/>
              <a:t>sign_up</a:t>
            </a:r>
            <a:r>
              <a:rPr lang="en-US" altLang="ko-KR" dirty="0"/>
              <a:t>, </a:t>
            </a:r>
            <a:r>
              <a:rPr lang="en-US" altLang="ko-KR" dirty="0" err="1"/>
              <a:t>sign_up</a:t>
            </a:r>
            <a:r>
              <a:rPr lang="ko-KR" altLang="en-US" dirty="0"/>
              <a:t>으로 지정함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69" y="2168860"/>
            <a:ext cx="6104302" cy="3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459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 관리 페이지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뷰 만들기</a:t>
            </a:r>
          </a:p>
          <a:p>
            <a:pPr lvl="1"/>
            <a:r>
              <a:rPr lang="en-US" altLang="ko-KR" dirty="0"/>
              <a:t>9. </a:t>
            </a:r>
            <a:r>
              <a:rPr lang="ko-KR" altLang="en-US" dirty="0"/>
              <a:t>프로젝트를 실행하고 브라우저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 err="1"/>
              <a:t>signUp</a:t>
            </a:r>
            <a:r>
              <a:rPr lang="ko-KR" altLang="en-US" dirty="0"/>
              <a:t>과 </a:t>
            </a:r>
            <a:r>
              <a:rPr lang="en-US" altLang="ko-KR" dirty="0" err="1"/>
              <a:t>signIn</a:t>
            </a:r>
            <a:r>
              <a:rPr lang="ko-KR" altLang="en-US" dirty="0"/>
              <a:t>을 요청해서 </a:t>
            </a:r>
            <a:r>
              <a:rPr lang="en-US" altLang="ko-KR" dirty="0" err="1"/>
              <a:t>sign_up.jsp</a:t>
            </a:r>
            <a:r>
              <a:rPr lang="ko-KR" altLang="en-US" dirty="0"/>
              <a:t>와 </a:t>
            </a:r>
            <a:r>
              <a:rPr lang="en-US" altLang="ko-KR" dirty="0" err="1"/>
              <a:t>sign_in.jsp</a:t>
            </a:r>
            <a:r>
              <a:rPr lang="ko-KR" altLang="en-US" dirty="0"/>
              <a:t>가 정상적으로 보이는지 확인하기</a:t>
            </a:r>
            <a:endParaRPr lang="en-US" altLang="ko-KR" dirty="0"/>
          </a:p>
          <a:p>
            <a:pPr lvl="2"/>
            <a:r>
              <a:rPr lang="en-US" altLang="ko-KR" dirty="0" err="1"/>
              <a:t>signUp</a:t>
            </a:r>
            <a:r>
              <a:rPr lang="en-US" altLang="ko-KR" dirty="0"/>
              <a:t> </a:t>
            </a:r>
            <a:r>
              <a:rPr lang="ko-KR" altLang="en-US" dirty="0"/>
              <a:t>요청 </a:t>
            </a:r>
            <a:r>
              <a:rPr lang="en-US" altLang="ko-KR" dirty="0"/>
              <a:t>url: localhost:8090/hello/</a:t>
            </a:r>
            <a:r>
              <a:rPr lang="en-US" altLang="ko-KR" dirty="0" err="1"/>
              <a:t>signUp</a:t>
            </a:r>
            <a:endParaRPr lang="en-US" altLang="ko-KR" dirty="0"/>
          </a:p>
          <a:p>
            <a:pPr lvl="2"/>
            <a:r>
              <a:rPr lang="en-US" altLang="ko-KR" dirty="0" err="1"/>
              <a:t>signIn</a:t>
            </a:r>
            <a:r>
              <a:rPr lang="en-US" altLang="ko-KR" dirty="0"/>
              <a:t> </a:t>
            </a:r>
            <a:r>
              <a:rPr lang="ko-KR" altLang="en-US" dirty="0"/>
              <a:t>요청 </a:t>
            </a:r>
            <a:r>
              <a:rPr lang="en-US" altLang="ko-KR" dirty="0"/>
              <a:t>url: localhost:8090/hello/</a:t>
            </a:r>
            <a:r>
              <a:rPr lang="en-US" altLang="ko-KR" dirty="0" err="1"/>
              <a:t>signIn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35" y="3068960"/>
            <a:ext cx="6543675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014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B138-282A-F539-2FA2-5A70F5DD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 </a:t>
            </a:r>
            <a:r>
              <a:rPr lang="ko-KR" altLang="en-US" dirty="0"/>
              <a:t>실행 및 환경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7EC2-6118-5849-F23C-CCBB8417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 </a:t>
            </a:r>
            <a:r>
              <a:rPr lang="ko-KR" altLang="en-US" dirty="0"/>
              <a:t>실행하기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압축 해제한 </a:t>
            </a:r>
            <a:r>
              <a:rPr lang="en-US" altLang="ko-KR" dirty="0"/>
              <a:t>STS</a:t>
            </a:r>
            <a:r>
              <a:rPr lang="ko-KR" altLang="en-US"/>
              <a:t>의 </a:t>
            </a:r>
            <a:r>
              <a:rPr lang="en-US" altLang="ko-KR"/>
              <a:t>STS.exe</a:t>
            </a:r>
            <a:r>
              <a:rPr lang="ko-KR" altLang="en-US" dirty="0"/>
              <a:t>를 </a:t>
            </a:r>
            <a:r>
              <a:rPr lang="ko-KR" altLang="en-US"/>
              <a:t>클릭하여 </a:t>
            </a:r>
            <a:r>
              <a:rPr lang="en-US" altLang="ko-KR"/>
              <a:t>STS</a:t>
            </a:r>
            <a:r>
              <a:rPr lang="ko-KR" altLang="en-US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STS </a:t>
            </a:r>
            <a:r>
              <a:rPr lang="ko-KR" altLang="en-US" dirty="0"/>
              <a:t>실행 파일 경로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C:\springMVC_STS\download\spring-tool-suite-3.9.18.RELEASE-e4.21.0-win32-x86_64\sts-bundle\sts-3.9.18.RELEASE\STS.exe</a:t>
            </a:r>
          </a:p>
          <a:p>
            <a:pPr lvl="1"/>
            <a:r>
              <a:rPr lang="en-US" altLang="ko-KR" dirty="0"/>
              <a:t>2. &lt;Browse&gt;</a:t>
            </a:r>
            <a:r>
              <a:rPr lang="ko-KR" altLang="en-US" dirty="0"/>
              <a:t>를 클릭하여 </a:t>
            </a:r>
            <a:r>
              <a:rPr lang="en-US" altLang="ko-KR" dirty="0"/>
              <a:t>Workspace</a:t>
            </a:r>
            <a:r>
              <a:rPr lang="ko-KR" altLang="en-US" dirty="0"/>
              <a:t>에 새로 만든 </a:t>
            </a:r>
            <a:r>
              <a:rPr lang="en-US" altLang="ko-KR" dirty="0"/>
              <a:t>[project] </a:t>
            </a:r>
            <a:r>
              <a:rPr lang="ko-KR" altLang="en-US" dirty="0"/>
              <a:t>폴더로 경로를 설정한 다음 </a:t>
            </a:r>
            <a:r>
              <a:rPr lang="en-US" altLang="ko-KR" dirty="0"/>
              <a:t>&lt;Launch&gt;</a:t>
            </a:r>
            <a:r>
              <a:rPr lang="ko-KR" altLang="en-US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Workspace </a:t>
            </a:r>
            <a:r>
              <a:rPr lang="ko-KR" altLang="en-US" dirty="0"/>
              <a:t>경로 </a:t>
            </a:r>
            <a:r>
              <a:rPr lang="en-US" altLang="ko-KR" dirty="0"/>
              <a:t>: C:\springMVC_STS\project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76628B-AF61-4F31-F11C-CD3527D9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5" y="3665089"/>
            <a:ext cx="4154656" cy="2035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943BB1-047D-CC81-7274-15ECE6AA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21" y="4464115"/>
            <a:ext cx="4550571" cy="2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85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B138-282A-F539-2FA2-5A70F5DD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 </a:t>
            </a:r>
            <a:r>
              <a:rPr lang="ko-KR" altLang="en-US" dirty="0"/>
              <a:t>실행 및 환경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7EC2-6118-5849-F23C-CCBB8417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 </a:t>
            </a:r>
            <a:r>
              <a:rPr lang="ko-KR" altLang="en-US" dirty="0"/>
              <a:t>실행하기</a:t>
            </a:r>
          </a:p>
          <a:p>
            <a:pPr lvl="1"/>
            <a:r>
              <a:rPr lang="en-US" altLang="ko-KR" dirty="0"/>
              <a:t>3. STS</a:t>
            </a:r>
            <a:r>
              <a:rPr lang="ko-KR" altLang="en-US"/>
              <a:t>가 실행되면 </a:t>
            </a:r>
            <a:r>
              <a:rPr lang="en-US" altLang="ko-KR" dirty="0"/>
              <a:t>[Dashboard] </a:t>
            </a:r>
            <a:r>
              <a:rPr lang="ko-KR" altLang="en-US" dirty="0"/>
              <a:t>창을 닫고 </a:t>
            </a:r>
            <a:r>
              <a:rPr lang="en-US" altLang="ko-KR" dirty="0"/>
              <a:t>STS</a:t>
            </a:r>
            <a:r>
              <a:rPr lang="ko-KR" altLang="en-US" dirty="0"/>
              <a:t>의 환경 설정을 </a:t>
            </a:r>
            <a:r>
              <a:rPr lang="ko-KR" altLang="en-US"/>
              <a:t>이어서 진행함</a:t>
            </a:r>
            <a:endParaRPr lang="ko-KR" altLang="en-US" dirty="0"/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C0386DF-5B42-EFAF-6199-F258EDF1D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1826432"/>
            <a:ext cx="5746487" cy="35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38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B138-282A-F539-2FA2-5A70F5DD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STS </a:t>
            </a:r>
            <a:r>
              <a:rPr lang="ko-KR" altLang="en-US" dirty="0"/>
              <a:t>실행 및 환경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7EC2-6118-5849-F23C-CCBB8417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STS </a:t>
            </a:r>
            <a:r>
              <a:rPr lang="ko-KR" altLang="en-US" dirty="0"/>
              <a:t>환경 설정</a:t>
            </a:r>
          </a:p>
          <a:p>
            <a:pPr lvl="1"/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[</a:t>
            </a:r>
            <a:r>
              <a:rPr lang="en-US" altLang="ko-KR" dirty="0"/>
              <a:t>Window]-[Preferences]</a:t>
            </a:r>
            <a:r>
              <a:rPr lang="ko-KR" altLang="en-US"/>
              <a:t>를 클릭</a:t>
            </a:r>
            <a:r>
              <a:rPr lang="en-US" altLang="ko-KR"/>
              <a:t>. </a:t>
            </a:r>
            <a:r>
              <a:rPr lang="en-US" altLang="ko-KR" dirty="0"/>
              <a:t>[Preferences] </a:t>
            </a:r>
            <a:r>
              <a:rPr lang="ko-KR" altLang="en-US" dirty="0"/>
              <a:t>창에서 </a:t>
            </a:r>
            <a:r>
              <a:rPr lang="en-US" altLang="ko-KR" dirty="0"/>
              <a:t>[General] -[Workspace]</a:t>
            </a:r>
            <a:r>
              <a:rPr lang="ko-KR" altLang="en-US"/>
              <a:t>를 클릭하고</a:t>
            </a:r>
            <a:r>
              <a:rPr lang="en-US" altLang="ko-KR"/>
              <a:t>, </a:t>
            </a:r>
            <a:r>
              <a:rPr lang="en-US" altLang="ko-KR" dirty="0"/>
              <a:t>Workspace </a:t>
            </a:r>
            <a:r>
              <a:rPr lang="ko-KR" altLang="en-US" dirty="0"/>
              <a:t>인코딩을 ‘</a:t>
            </a:r>
            <a:r>
              <a:rPr lang="en-US" altLang="ko-KR" dirty="0"/>
              <a:t>UTF-8’</a:t>
            </a:r>
            <a:r>
              <a:rPr lang="ko-KR" altLang="en-US"/>
              <a:t>로 변경한 후 </a:t>
            </a:r>
            <a:r>
              <a:rPr lang="en-US" altLang="ko-KR" dirty="0"/>
              <a:t>&lt;Apply</a:t>
            </a:r>
            <a:r>
              <a:rPr lang="en-US" altLang="ko-KR"/>
              <a:t>&gt; </a:t>
            </a:r>
            <a:r>
              <a:rPr lang="ko-KR" altLang="en-US"/>
              <a:t>버튼을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2. [Preferences] </a:t>
            </a:r>
            <a:r>
              <a:rPr lang="ko-KR" altLang="en-US" dirty="0"/>
              <a:t>창에서 </a:t>
            </a:r>
            <a:r>
              <a:rPr lang="en-US" altLang="ko-KR" dirty="0"/>
              <a:t>[Web]-[CSS Files]</a:t>
            </a:r>
            <a:r>
              <a:rPr lang="ko-KR" altLang="en-US" dirty="0"/>
              <a:t>를 클릭하여 </a:t>
            </a:r>
            <a:r>
              <a:rPr lang="en-US" altLang="ko-KR" dirty="0"/>
              <a:t>CSS Files </a:t>
            </a:r>
            <a:r>
              <a:rPr lang="ko-KR" altLang="en-US" dirty="0"/>
              <a:t>인코딩을 ‘</a:t>
            </a:r>
            <a:r>
              <a:rPr lang="en-US" altLang="ko-KR" dirty="0"/>
              <a:t>ISO 10646/Unicode(UTF-8)’</a:t>
            </a:r>
            <a:r>
              <a:rPr lang="ko-KR" altLang="en-US" dirty="0"/>
              <a:t>로 변경하고 </a:t>
            </a:r>
            <a:r>
              <a:rPr lang="en-US" altLang="ko-KR" dirty="0"/>
              <a:t>&lt;Apply&gt; </a:t>
            </a:r>
            <a:r>
              <a:rPr lang="ko-KR" altLang="en-US"/>
              <a:t>버튼을 클릭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386DF-5B42-EFAF-6199-F258EDF1D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505" y="2843935"/>
            <a:ext cx="5746487" cy="3470427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383E635-881C-405E-12F2-E1755822C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45" y="3293985"/>
            <a:ext cx="3206417" cy="29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011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2474</Words>
  <Application>Microsoft Office PowerPoint</Application>
  <PresentationFormat>화면 슬라이드 쇼(4:3)</PresentationFormat>
  <Paragraphs>307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HY견고딕</vt:lpstr>
      <vt:lpstr>맑은 고딕</vt:lpstr>
      <vt:lpstr>한컴바탕</vt:lpstr>
      <vt:lpstr>Arial</vt:lpstr>
      <vt:lpstr>Arial Black</vt:lpstr>
      <vt:lpstr>Tahoma</vt:lpstr>
      <vt:lpstr>Times New Roman</vt:lpstr>
      <vt:lpstr>Wingdings</vt:lpstr>
      <vt:lpstr>ch01_JAVA 들여다보기</vt:lpstr>
      <vt:lpstr>PowerPoint 프레젠테이션</vt:lpstr>
      <vt:lpstr>PowerPoint 프레젠테이션</vt:lpstr>
      <vt:lpstr>PowerPoint 프레젠테이션</vt:lpstr>
      <vt:lpstr>PowerPoint 프레젠테이션</vt:lpstr>
      <vt:lpstr>1. STS 설치하기</vt:lpstr>
      <vt:lpstr>1. STS 설치하기</vt:lpstr>
      <vt:lpstr>2. STS 실행 및 환경 설정하기</vt:lpstr>
      <vt:lpstr>2. STS 실행 및 환경 설정하기</vt:lpstr>
      <vt:lpstr>2. STS 실행 및 환경 설정하기</vt:lpstr>
      <vt:lpstr>2. STS 실행 및 환경 설정하기</vt:lpstr>
      <vt:lpstr>PowerPoint 프레젠테이션</vt:lpstr>
      <vt:lpstr>1. 톰캣 설치하기</vt:lpstr>
      <vt:lpstr>1. 톰캣 설치하기</vt:lpstr>
      <vt:lpstr>1. 톰캣 설치하기</vt:lpstr>
      <vt:lpstr>1. 톰캣 설치하기</vt:lpstr>
      <vt:lpstr>2. STS와 톰캣 연동하기</vt:lpstr>
      <vt:lpstr>2. STS와 톰캣 연동하기</vt:lpstr>
      <vt:lpstr>2. STS와 톰캣 연동하기</vt:lpstr>
      <vt:lpstr>2. STS와 톰캣 연동하기</vt:lpstr>
      <vt:lpstr>2. STS와 톰캣 연동하기</vt:lpstr>
      <vt:lpstr>2. STS와 톰캣 연동하기</vt:lpstr>
      <vt:lpstr>2. STS와 톰캣 연동하기</vt:lpstr>
      <vt:lpstr>2. STS와 톰캣 연동하기</vt:lpstr>
      <vt:lpstr>PowerPoint 프레젠테이션</vt:lpstr>
      <vt:lpstr>1. MVC 프레임워크를 이용한 웹 프로젝트 생성하기</vt:lpstr>
      <vt:lpstr>1. MVC 프레임워크를 이용한 웹 프로젝트 생성하기</vt:lpstr>
      <vt:lpstr>2. Spring MVC 프로젝트 설정하기</vt:lpstr>
      <vt:lpstr>2. Spring MVC 프로젝트 설정하기</vt:lpstr>
      <vt:lpstr>2. Spring MVC 프로젝트 설정하기</vt:lpstr>
      <vt:lpstr>2. Spring MVC 프로젝트 설정하기</vt:lpstr>
      <vt:lpstr>2. Spring MVC 프로젝트 설정하기</vt:lpstr>
      <vt:lpstr>2. Spring MVC 프로젝트 설정하기</vt:lpstr>
      <vt:lpstr>2. Spring MVC 프로젝트 설정하기</vt:lpstr>
      <vt:lpstr>2. Spring MVC 프로젝트 설정하기</vt:lpstr>
      <vt:lpstr>PowerPoint 프레젠테이션</vt:lpstr>
      <vt:lpstr>1. 프로젝트의 전체 구조</vt:lpstr>
      <vt:lpstr>2. pom.xml</vt:lpstr>
      <vt:lpstr>2. pom.xml</vt:lpstr>
      <vt:lpstr>2. pom.xml</vt:lpstr>
      <vt:lpstr>3. web.xml</vt:lpstr>
      <vt:lpstr>3. web.xml</vt:lpstr>
      <vt:lpstr>3. web.xml</vt:lpstr>
      <vt:lpstr>3. web.xml</vt:lpstr>
      <vt:lpstr>3. web.xml</vt:lpstr>
      <vt:lpstr>4. servlet-context.xml</vt:lpstr>
      <vt:lpstr>4. servlet-context.xml</vt:lpstr>
      <vt:lpstr>4. servlet-context.xml</vt:lpstr>
      <vt:lpstr>4. servlet-context.xml</vt:lpstr>
      <vt:lpstr>4. servlet-context.xml</vt:lpstr>
      <vt:lpstr>4. servlet-context.xml</vt:lpstr>
      <vt:lpstr>5. 컨트롤러</vt:lpstr>
      <vt:lpstr>5. 컨트롤러</vt:lpstr>
      <vt:lpstr>5. 컨트롤러</vt:lpstr>
      <vt:lpstr>5. 컨트롤러</vt:lpstr>
      <vt:lpstr>6. 뷰</vt:lpstr>
      <vt:lpstr>PowerPoint 프레젠테이션</vt:lpstr>
      <vt:lpstr>1. 회원 관리 페이지 만들기</vt:lpstr>
      <vt:lpstr>1. 회원 관리 페이지 만들기</vt:lpstr>
      <vt:lpstr>1. 회원 관리 페이지 만들기</vt:lpstr>
      <vt:lpstr>1. 회원 관리 페이지 만들기</vt:lpstr>
      <vt:lpstr>1. 회원 관리 페이지 만들기</vt:lpstr>
      <vt:lpstr>1. 회원 관리 페이지 만들기</vt:lpstr>
      <vt:lpstr>1. 회원 관리 페이지 만들기</vt:lpstr>
      <vt:lpstr>1. 회원 관리 페이지 만들기</vt:lpstr>
      <vt:lpstr>1. 회원 관리 페이지 만들기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user</cp:lastModifiedBy>
  <cp:revision>2368</cp:revision>
  <dcterms:created xsi:type="dcterms:W3CDTF">2012-07-23T02:34:37Z</dcterms:created>
  <dcterms:modified xsi:type="dcterms:W3CDTF">2024-02-18T05:07:58Z</dcterms:modified>
  <cp:version>1000.0000.01</cp:version>
</cp:coreProperties>
</file>